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304" r:id="rId2"/>
    <p:sldId id="262" r:id="rId3"/>
    <p:sldId id="261" r:id="rId4"/>
    <p:sldId id="286" r:id="rId5"/>
    <p:sldId id="287" r:id="rId6"/>
    <p:sldId id="267" r:id="rId7"/>
    <p:sldId id="284" r:id="rId8"/>
    <p:sldId id="285" r:id="rId9"/>
    <p:sldId id="269" r:id="rId10"/>
    <p:sldId id="300" r:id="rId11"/>
    <p:sldId id="299" r:id="rId12"/>
    <p:sldId id="301" r:id="rId13"/>
    <p:sldId id="302" r:id="rId14"/>
    <p:sldId id="271" r:id="rId15"/>
    <p:sldId id="307" r:id="rId16"/>
    <p:sldId id="273" r:id="rId17"/>
    <p:sldId id="282" r:id="rId18"/>
    <p:sldId id="274" r:id="rId19"/>
    <p:sldId id="283" r:id="rId20"/>
    <p:sldId id="303" r:id="rId21"/>
    <p:sldId id="275" r:id="rId22"/>
    <p:sldId id="288" r:id="rId23"/>
    <p:sldId id="277" r:id="rId24"/>
    <p:sldId id="278" r:id="rId25"/>
    <p:sldId id="304" r:id="rId26"/>
    <p:sldId id="308" r:id="rId27"/>
    <p:sldId id="309" r:id="rId28"/>
    <p:sldId id="310" r:id="rId29"/>
    <p:sldId id="311" r:id="rId30"/>
    <p:sldId id="312" r:id="rId31"/>
    <p:sldId id="290" r:id="rId32"/>
    <p:sldId id="291" r:id="rId33"/>
    <p:sldId id="292" r:id="rId34"/>
    <p:sldId id="293" r:id="rId35"/>
    <p:sldId id="315" r:id="rId36"/>
    <p:sldId id="294" r:id="rId37"/>
    <p:sldId id="296" r:id="rId38"/>
    <p:sldId id="297" r:id="rId39"/>
    <p:sldId id="305" r:id="rId40"/>
    <p:sldId id="281" r:id="rId41"/>
    <p:sldId id="306" r:id="rId42"/>
    <p:sldId id="280" r:id="rId43"/>
    <p:sldId id="316" r:id="rId44"/>
    <p:sldId id="319" r:id="rId45"/>
    <p:sldId id="329" r:id="rId46"/>
    <p:sldId id="330" r:id="rId47"/>
    <p:sldId id="331" r:id="rId48"/>
    <p:sldId id="334" r:id="rId49"/>
    <p:sldId id="335" r:id="rId50"/>
    <p:sldId id="336" r:id="rId51"/>
    <p:sldId id="337" r:id="rId52"/>
    <p:sldId id="338" r:id="rId53"/>
    <p:sldId id="2287" r:id="rId54"/>
    <p:sldId id="2290" r:id="rId55"/>
    <p:sldId id="2291" r:id="rId56"/>
    <p:sldId id="2288" r:id="rId57"/>
    <p:sldId id="2289" r:id="rId58"/>
    <p:sldId id="2306" r:id="rId5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Gołąbek" initials="AG" lastIdx="3" clrIdx="0">
    <p:extLst>
      <p:ext uri="{19B8F6BF-5375-455C-9EA6-DF929625EA0E}">
        <p15:presenceInfo xmlns:p15="http://schemas.microsoft.com/office/powerpoint/2012/main" userId="S::Aleksandra.Golabek@flowair.pl::0145db32-b1c5-4ea1-8431-ba95b5b77d45" providerId="AD"/>
      </p:ext>
    </p:extLst>
  </p:cmAuthor>
  <p:cmAuthor id="2" name="Adrianna Matysek" initials="AM" lastIdx="3" clrIdx="1">
    <p:extLst>
      <p:ext uri="{19B8F6BF-5375-455C-9EA6-DF929625EA0E}">
        <p15:presenceInfo xmlns:p15="http://schemas.microsoft.com/office/powerpoint/2012/main" userId="S::Adrianna.Matysek@flowair.pl::26c93e35-598b-4cfa-9278-102e2a1e9fe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C1A3"/>
    <a:srgbClr val="D1C8BA"/>
    <a:srgbClr val="C3D7C3"/>
    <a:srgbClr val="AFD2DB"/>
    <a:srgbClr val="F2F2F2"/>
    <a:srgbClr val="E3DED5"/>
    <a:srgbClr val="F7F5F3"/>
    <a:srgbClr val="F1EEEB"/>
    <a:srgbClr val="EFECE9"/>
    <a:srgbClr val="FAF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97" autoAdjust="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na Jakusz-Gostomska" userId="9e041ab7-487e-494b-8c4a-b0f1906cc21a" providerId="ADAL" clId="{3337E6BA-E185-4FE4-9CE5-0966FFAE2B3C}"/>
    <pc:docChg chg="delSld delMainMaster">
      <pc:chgData name="Alina Jakusz-Gostomska" userId="9e041ab7-487e-494b-8c4a-b0f1906cc21a" providerId="ADAL" clId="{3337E6BA-E185-4FE4-9CE5-0966FFAE2B3C}" dt="2023-06-19T09:17:09.590" v="5" actId="47"/>
      <pc:docMkLst>
        <pc:docMk/>
      </pc:docMkLst>
      <pc:sldChg chg="del">
        <pc:chgData name="Alina Jakusz-Gostomska" userId="9e041ab7-487e-494b-8c4a-b0f1906cc21a" providerId="ADAL" clId="{3337E6BA-E185-4FE4-9CE5-0966FFAE2B3C}" dt="2023-06-19T09:17:05.977" v="0" actId="47"/>
        <pc:sldMkLst>
          <pc:docMk/>
          <pc:sldMk cId="3677310060" sldId="2307"/>
        </pc:sldMkLst>
      </pc:sldChg>
      <pc:sldChg chg="del">
        <pc:chgData name="Alina Jakusz-Gostomska" userId="9e041ab7-487e-494b-8c4a-b0f1906cc21a" providerId="ADAL" clId="{3337E6BA-E185-4FE4-9CE5-0966FFAE2B3C}" dt="2023-06-19T09:17:07.701" v="3" actId="47"/>
        <pc:sldMkLst>
          <pc:docMk/>
          <pc:sldMk cId="1034369455" sldId="2308"/>
        </pc:sldMkLst>
      </pc:sldChg>
      <pc:sldChg chg="del">
        <pc:chgData name="Alina Jakusz-Gostomska" userId="9e041ab7-487e-494b-8c4a-b0f1906cc21a" providerId="ADAL" clId="{3337E6BA-E185-4FE4-9CE5-0966FFAE2B3C}" dt="2023-06-19T09:17:07.227" v="2" actId="47"/>
        <pc:sldMkLst>
          <pc:docMk/>
          <pc:sldMk cId="1139558217" sldId="2311"/>
        </pc:sldMkLst>
      </pc:sldChg>
      <pc:sldChg chg="del">
        <pc:chgData name="Alina Jakusz-Gostomska" userId="9e041ab7-487e-494b-8c4a-b0f1906cc21a" providerId="ADAL" clId="{3337E6BA-E185-4FE4-9CE5-0966FFAE2B3C}" dt="2023-06-19T09:17:06.556" v="1" actId="47"/>
        <pc:sldMkLst>
          <pc:docMk/>
          <pc:sldMk cId="2414715465" sldId="2312"/>
        </pc:sldMkLst>
      </pc:sldChg>
      <pc:sldChg chg="del">
        <pc:chgData name="Alina Jakusz-Gostomska" userId="9e041ab7-487e-494b-8c4a-b0f1906cc21a" providerId="ADAL" clId="{3337E6BA-E185-4FE4-9CE5-0966FFAE2B3C}" dt="2023-06-19T09:17:08.298" v="4" actId="47"/>
        <pc:sldMkLst>
          <pc:docMk/>
          <pc:sldMk cId="1498570661" sldId="2313"/>
        </pc:sldMkLst>
      </pc:sldChg>
      <pc:sldChg chg="del">
        <pc:chgData name="Alina Jakusz-Gostomska" userId="9e041ab7-487e-494b-8c4a-b0f1906cc21a" providerId="ADAL" clId="{3337E6BA-E185-4FE4-9CE5-0966FFAE2B3C}" dt="2023-06-19T09:17:09.590" v="5" actId="47"/>
        <pc:sldMkLst>
          <pc:docMk/>
          <pc:sldMk cId="2793402787" sldId="2314"/>
        </pc:sldMkLst>
      </pc:sldChg>
      <pc:sldMasterChg chg="del delSldLayout">
        <pc:chgData name="Alina Jakusz-Gostomska" userId="9e041ab7-487e-494b-8c4a-b0f1906cc21a" providerId="ADAL" clId="{3337E6BA-E185-4FE4-9CE5-0966FFAE2B3C}" dt="2023-06-19T09:17:07.227" v="2" actId="47"/>
        <pc:sldMasterMkLst>
          <pc:docMk/>
          <pc:sldMasterMk cId="2760270124" sldId="2147483660"/>
        </pc:sldMasterMkLst>
        <pc:sldLayoutChg chg="del">
          <pc:chgData name="Alina Jakusz-Gostomska" userId="9e041ab7-487e-494b-8c4a-b0f1906cc21a" providerId="ADAL" clId="{3337E6BA-E185-4FE4-9CE5-0966FFAE2B3C}" dt="2023-06-19T09:17:07.227" v="2" actId="47"/>
          <pc:sldLayoutMkLst>
            <pc:docMk/>
            <pc:sldMasterMk cId="2760270124" sldId="2147483660"/>
            <pc:sldLayoutMk cId="1814490989" sldId="2147483661"/>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359943614" sldId="2147483662"/>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400252208" sldId="2147483663"/>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162310018" sldId="2147483664"/>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042894417" sldId="2147483665"/>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900603734" sldId="2147483666"/>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581701773" sldId="2147483667"/>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906994421" sldId="2147483668"/>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737055352" sldId="2147483669"/>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053470868" sldId="2147483670"/>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253764063" sldId="2147483671"/>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03751983" sldId="2147483672"/>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669295884" sldId="2147483673"/>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69218107" sldId="2147483674"/>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07235709" sldId="2147483675"/>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694050060" sldId="2147483676"/>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327317897" sldId="2147483677"/>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826419101" sldId="2147483678"/>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853633747" sldId="2147483679"/>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448696072" sldId="2147483680"/>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723049065" sldId="2147483681"/>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62050357" sldId="2147483682"/>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397642344" sldId="2147483683"/>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41155193" sldId="2147483684"/>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053664633" sldId="2147483685"/>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95813009" sldId="2147483686"/>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114202567" sldId="2147483687"/>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400507287" sldId="2147483688"/>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687640300" sldId="2147483689"/>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815590237" sldId="2147483690"/>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806609739" sldId="2147483691"/>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385294399" sldId="2147483692"/>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767837027" sldId="2147483693"/>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3600840955" sldId="2147483694"/>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2014155624" sldId="2147483695"/>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607461901" sldId="2147483696"/>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421579658" sldId="2147483697"/>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196927711" sldId="2147483698"/>
          </pc:sldLayoutMkLst>
        </pc:sldLayoutChg>
        <pc:sldLayoutChg chg="del">
          <pc:chgData name="Alina Jakusz-Gostomska" userId="9e041ab7-487e-494b-8c4a-b0f1906cc21a" providerId="ADAL" clId="{3337E6BA-E185-4FE4-9CE5-0966FFAE2B3C}" dt="2023-06-19T09:17:07.227" v="2" actId="47"/>
          <pc:sldLayoutMkLst>
            <pc:docMk/>
            <pc:sldMasterMk cId="2760270124" sldId="2147483660"/>
            <pc:sldLayoutMk cId="893107096" sldId="2147483699"/>
          </pc:sldLayoutMkLst>
        </pc:sldLayoutChg>
      </pc:sldMasterChg>
      <pc:sldMasterChg chg="del delSldLayout">
        <pc:chgData name="Alina Jakusz-Gostomska" userId="9e041ab7-487e-494b-8c4a-b0f1906cc21a" providerId="ADAL" clId="{3337E6BA-E185-4FE4-9CE5-0966FFAE2B3C}" dt="2023-06-19T09:17:06.556" v="1" actId="47"/>
        <pc:sldMasterMkLst>
          <pc:docMk/>
          <pc:sldMasterMk cId="1852787167" sldId="2147483700"/>
        </pc:sldMasterMkLst>
        <pc:sldLayoutChg chg="del">
          <pc:chgData name="Alina Jakusz-Gostomska" userId="9e041ab7-487e-494b-8c4a-b0f1906cc21a" providerId="ADAL" clId="{3337E6BA-E185-4FE4-9CE5-0966FFAE2B3C}" dt="2023-06-19T09:17:06.556" v="1" actId="47"/>
          <pc:sldLayoutMkLst>
            <pc:docMk/>
            <pc:sldMasterMk cId="1852787167" sldId="2147483700"/>
            <pc:sldLayoutMk cId="3941167032" sldId="2147483701"/>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1731299091" sldId="2147483702"/>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2557447599" sldId="2147483703"/>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1248015290" sldId="2147483704"/>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190537455" sldId="2147483705"/>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798698618" sldId="2147483706"/>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320716156" sldId="2147483707"/>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2649414608" sldId="2147483708"/>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4154209657" sldId="2147483709"/>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2996482433" sldId="2147483710"/>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352729670" sldId="2147483711"/>
          </pc:sldLayoutMkLst>
        </pc:sldLayoutChg>
        <pc:sldLayoutChg chg="del">
          <pc:chgData name="Alina Jakusz-Gostomska" userId="9e041ab7-487e-494b-8c4a-b0f1906cc21a" providerId="ADAL" clId="{3337E6BA-E185-4FE4-9CE5-0966FFAE2B3C}" dt="2023-06-19T09:17:06.556" v="1" actId="47"/>
          <pc:sldLayoutMkLst>
            <pc:docMk/>
            <pc:sldMasterMk cId="1852787167" sldId="2147483700"/>
            <pc:sldLayoutMk cId="2790094275" sldId="2147483712"/>
          </pc:sldLayoutMkLst>
        </pc:sldLayoutChg>
      </pc:sldMasterChg>
    </pc:docChg>
  </pc:docChgLst>
  <pc:docChgLst>
    <pc:chgData name="Alina Jakusz-Gostomska" userId="9e041ab7-487e-494b-8c4a-b0f1906cc21a" providerId="ADAL" clId="{DF402BE3-687C-40C5-8F97-4F56F586A3BA}"/>
    <pc:docChg chg="custSel addSld modSld">
      <pc:chgData name="Alina Jakusz-Gostomska" userId="9e041ab7-487e-494b-8c4a-b0f1906cc21a" providerId="ADAL" clId="{DF402BE3-687C-40C5-8F97-4F56F586A3BA}" dt="2023-06-13T08:21:33.434" v="100" actId="20577"/>
      <pc:docMkLst>
        <pc:docMk/>
      </pc:docMkLst>
      <pc:sldChg chg="addSp delSp modSp mod">
        <pc:chgData name="Alina Jakusz-Gostomska" userId="9e041ab7-487e-494b-8c4a-b0f1906cc21a" providerId="ADAL" clId="{DF402BE3-687C-40C5-8F97-4F56F586A3BA}" dt="2023-06-13T08:20:54.713" v="89" actId="1076"/>
        <pc:sldMkLst>
          <pc:docMk/>
          <pc:sldMk cId="2388197853" sldId="291"/>
        </pc:sldMkLst>
        <pc:picChg chg="del">
          <ac:chgData name="Alina Jakusz-Gostomska" userId="9e041ab7-487e-494b-8c4a-b0f1906cc21a" providerId="ADAL" clId="{DF402BE3-687C-40C5-8F97-4F56F586A3BA}" dt="2023-06-13T08:18:59.455" v="85" actId="21"/>
          <ac:picMkLst>
            <pc:docMk/>
            <pc:sldMk cId="2388197853" sldId="291"/>
            <ac:picMk id="5" creationId="{B67ED79F-E9A9-5434-7EDC-6B01551C90E3}"/>
          </ac:picMkLst>
        </pc:picChg>
        <pc:picChg chg="add mod">
          <ac:chgData name="Alina Jakusz-Gostomska" userId="9e041ab7-487e-494b-8c4a-b0f1906cc21a" providerId="ADAL" clId="{DF402BE3-687C-40C5-8F97-4F56F586A3BA}" dt="2023-06-13T08:20:54.713" v="89" actId="1076"/>
          <ac:picMkLst>
            <pc:docMk/>
            <pc:sldMk cId="2388197853" sldId="291"/>
            <ac:picMk id="9" creationId="{4CD6B081-BA92-E7B4-24AD-7D72BB3031BF}"/>
          </ac:picMkLst>
        </pc:picChg>
      </pc:sldChg>
      <pc:sldChg chg="delSp modSp mod">
        <pc:chgData name="Alina Jakusz-Gostomska" userId="9e041ab7-487e-494b-8c4a-b0f1906cc21a" providerId="ADAL" clId="{DF402BE3-687C-40C5-8F97-4F56F586A3BA}" dt="2023-06-13T08:21:33.434" v="100" actId="20577"/>
        <pc:sldMkLst>
          <pc:docMk/>
          <pc:sldMk cId="1498570661" sldId="2313"/>
        </pc:sldMkLst>
        <pc:spChg chg="mod">
          <ac:chgData name="Alina Jakusz-Gostomska" userId="9e041ab7-487e-494b-8c4a-b0f1906cc21a" providerId="ADAL" clId="{DF402BE3-687C-40C5-8F97-4F56F586A3BA}" dt="2023-06-13T08:21:33.434" v="100" actId="20577"/>
          <ac:spMkLst>
            <pc:docMk/>
            <pc:sldMk cId="1498570661" sldId="2313"/>
            <ac:spMk id="4" creationId="{A1FAA245-99A3-8DE8-FC6F-73164EE8D86E}"/>
          </ac:spMkLst>
        </pc:spChg>
        <pc:spChg chg="del">
          <ac:chgData name="Alina Jakusz-Gostomska" userId="9e041ab7-487e-494b-8c4a-b0f1906cc21a" providerId="ADAL" clId="{DF402BE3-687C-40C5-8F97-4F56F586A3BA}" dt="2023-06-12T10:18:27.100" v="42" actId="21"/>
          <ac:spMkLst>
            <pc:docMk/>
            <pc:sldMk cId="1498570661" sldId="2313"/>
            <ac:spMk id="15" creationId="{47596084-0F97-3F55-3510-9C76D7AA1F04}"/>
          </ac:spMkLst>
        </pc:spChg>
      </pc:sldChg>
      <pc:sldChg chg="delSp modSp add mod">
        <pc:chgData name="Alina Jakusz-Gostomska" userId="9e041ab7-487e-494b-8c4a-b0f1906cc21a" providerId="ADAL" clId="{DF402BE3-687C-40C5-8F97-4F56F586A3BA}" dt="2023-06-12T10:22:43.486" v="84" actId="20577"/>
        <pc:sldMkLst>
          <pc:docMk/>
          <pc:sldMk cId="2793402787" sldId="2314"/>
        </pc:sldMkLst>
        <pc:spChg chg="mod">
          <ac:chgData name="Alina Jakusz-Gostomska" userId="9e041ab7-487e-494b-8c4a-b0f1906cc21a" providerId="ADAL" clId="{DF402BE3-687C-40C5-8F97-4F56F586A3BA}" dt="2023-06-12T10:22:37.516" v="82" actId="1076"/>
          <ac:spMkLst>
            <pc:docMk/>
            <pc:sldMk cId="2793402787" sldId="2314"/>
            <ac:spMk id="6" creationId="{B6013B3A-8A6A-4C31-6A7E-69E6EC079A25}"/>
          </ac:spMkLst>
        </pc:spChg>
        <pc:spChg chg="mod">
          <ac:chgData name="Alina Jakusz-Gostomska" userId="9e041ab7-487e-494b-8c4a-b0f1906cc21a" providerId="ADAL" clId="{DF402BE3-687C-40C5-8F97-4F56F586A3BA}" dt="2023-06-12T10:22:43.486" v="84" actId="20577"/>
          <ac:spMkLst>
            <pc:docMk/>
            <pc:sldMk cId="2793402787" sldId="2314"/>
            <ac:spMk id="7" creationId="{84AD73FA-ECC2-D86E-F93E-236BFFD0E4F7}"/>
          </ac:spMkLst>
        </pc:spChg>
        <pc:picChg chg="del">
          <ac:chgData name="Alina Jakusz-Gostomska" userId="9e041ab7-487e-494b-8c4a-b0f1906cc21a" providerId="ADAL" clId="{DF402BE3-687C-40C5-8F97-4F56F586A3BA}" dt="2023-06-12T10:22:34.435" v="81" actId="21"/>
          <ac:picMkLst>
            <pc:docMk/>
            <pc:sldMk cId="2793402787" sldId="2314"/>
            <ac:picMk id="5" creationId="{38755695-A76B-F1D7-DC4E-777C8F5328B6}"/>
          </ac:picMkLst>
        </pc:picChg>
      </pc:sldChg>
    </pc:docChg>
  </pc:docChgLst>
  <pc:docChgLst>
    <pc:chgData name="Alina Jakusz-Gostomska" userId="9e041ab7-487e-494b-8c4a-b0f1906cc21a" providerId="ADAL" clId="{516FD3B5-C0C7-4F53-8281-B9B38F5D305C}"/>
    <pc:docChg chg="delSld modSld">
      <pc:chgData name="Alina Jakusz-Gostomska" userId="9e041ab7-487e-494b-8c4a-b0f1906cc21a" providerId="ADAL" clId="{516FD3B5-C0C7-4F53-8281-B9B38F5D305C}" dt="2023-08-21T07:15:21.947" v="45" actId="20577"/>
      <pc:docMkLst>
        <pc:docMk/>
      </pc:docMkLst>
      <pc:sldChg chg="modSp mod">
        <pc:chgData name="Alina Jakusz-Gostomska" userId="9e041ab7-487e-494b-8c4a-b0f1906cc21a" providerId="ADAL" clId="{516FD3B5-C0C7-4F53-8281-B9B38F5D305C}" dt="2023-08-21T07:15:21.947" v="45" actId="20577"/>
        <pc:sldMkLst>
          <pc:docMk/>
          <pc:sldMk cId="2046002710" sldId="280"/>
        </pc:sldMkLst>
        <pc:spChg chg="mod">
          <ac:chgData name="Alina Jakusz-Gostomska" userId="9e041ab7-487e-494b-8c4a-b0f1906cc21a" providerId="ADAL" clId="{516FD3B5-C0C7-4F53-8281-B9B38F5D305C}" dt="2023-08-21T07:15:21.947" v="45" actId="20577"/>
          <ac:spMkLst>
            <pc:docMk/>
            <pc:sldMk cId="2046002710" sldId="280"/>
            <ac:spMk id="6" creationId="{90338065-AE3D-8B32-B014-E1340A9D5C0E}"/>
          </ac:spMkLst>
        </pc:spChg>
      </pc:sldChg>
      <pc:sldChg chg="del">
        <pc:chgData name="Alina Jakusz-Gostomska" userId="9e041ab7-487e-494b-8c4a-b0f1906cc21a" providerId="ADAL" clId="{516FD3B5-C0C7-4F53-8281-B9B38F5D305C}" dt="2023-08-21T07:00:07.529" v="0" actId="47"/>
        <pc:sldMkLst>
          <pc:docMk/>
          <pc:sldMk cId="3927930458" sldId="289"/>
        </pc:sldMkLst>
      </pc:sldChg>
      <pc:sldChg chg="modSp mod">
        <pc:chgData name="Alina Jakusz-Gostomska" userId="9e041ab7-487e-494b-8c4a-b0f1906cc21a" providerId="ADAL" clId="{516FD3B5-C0C7-4F53-8281-B9B38F5D305C}" dt="2023-08-21T07:06:08.409" v="40" actId="20577"/>
        <pc:sldMkLst>
          <pc:docMk/>
          <pc:sldMk cId="2226404800" sldId="299"/>
        </pc:sldMkLst>
        <pc:spChg chg="mod">
          <ac:chgData name="Alina Jakusz-Gostomska" userId="9e041ab7-487e-494b-8c4a-b0f1906cc21a" providerId="ADAL" clId="{516FD3B5-C0C7-4F53-8281-B9B38F5D305C}" dt="2023-08-21T07:06:08.409" v="40" actId="20577"/>
          <ac:spMkLst>
            <pc:docMk/>
            <pc:sldMk cId="2226404800" sldId="299"/>
            <ac:spMk id="11" creationId="{05CE71EE-C219-DB7B-C090-DAE301DDF539}"/>
          </ac:spMkLst>
        </pc:spChg>
      </pc:sldChg>
      <pc:sldChg chg="modSp mod">
        <pc:chgData name="Alina Jakusz-Gostomska" userId="9e041ab7-487e-494b-8c4a-b0f1906cc21a" providerId="ADAL" clId="{516FD3B5-C0C7-4F53-8281-B9B38F5D305C}" dt="2023-08-21T07:15:02.448" v="44" actId="20577"/>
        <pc:sldMkLst>
          <pc:docMk/>
          <pc:sldMk cId="2315708424" sldId="306"/>
        </pc:sldMkLst>
        <pc:spChg chg="mod">
          <ac:chgData name="Alina Jakusz-Gostomska" userId="9e041ab7-487e-494b-8c4a-b0f1906cc21a" providerId="ADAL" clId="{516FD3B5-C0C7-4F53-8281-B9B38F5D305C}" dt="2023-08-21T07:15:02.448" v="44" actId="20577"/>
          <ac:spMkLst>
            <pc:docMk/>
            <pc:sldMk cId="2315708424" sldId="306"/>
            <ac:spMk id="6" creationId="{90338065-AE3D-8B32-B014-E1340A9D5C0E}"/>
          </ac:spMkLst>
        </pc:spChg>
      </pc:sldChg>
      <pc:sldChg chg="del">
        <pc:chgData name="Alina Jakusz-Gostomska" userId="9e041ab7-487e-494b-8c4a-b0f1906cc21a" providerId="ADAL" clId="{516FD3B5-C0C7-4F53-8281-B9B38F5D305C}" dt="2023-08-21T07:09:01.028" v="41" actId="47"/>
        <pc:sldMkLst>
          <pc:docMk/>
          <pc:sldMk cId="3824230581" sldId="332"/>
        </pc:sldMkLst>
      </pc:sldChg>
      <pc:sldChg chg="modSp mod">
        <pc:chgData name="Alina Jakusz-Gostomska" userId="9e041ab7-487e-494b-8c4a-b0f1906cc21a" providerId="ADAL" clId="{516FD3B5-C0C7-4F53-8281-B9B38F5D305C}" dt="2023-08-21T07:09:15.029" v="42" actId="20577"/>
        <pc:sldMkLst>
          <pc:docMk/>
          <pc:sldMk cId="2980869887" sldId="337"/>
        </pc:sldMkLst>
        <pc:spChg chg="mod">
          <ac:chgData name="Alina Jakusz-Gostomska" userId="9e041ab7-487e-494b-8c4a-b0f1906cc21a" providerId="ADAL" clId="{516FD3B5-C0C7-4F53-8281-B9B38F5D305C}" dt="2023-08-21T07:09:15.029" v="42" actId="20577"/>
          <ac:spMkLst>
            <pc:docMk/>
            <pc:sldMk cId="2980869887" sldId="337"/>
            <ac:spMk id="4" creationId="{1218BF57-6111-E532-0326-2E8043145D5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A87F54-DF56-4FE3-8AD9-FC22A43DE3C2}" type="datetimeFigureOut">
              <a:rPr lang="pl-PL" smtClean="0"/>
              <a:t>27.09.2023</a:t>
            </a:fld>
            <a:endParaRPr lang="pl-PL" dirty="0"/>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C5374D-8583-479E-8162-411952BA7496}" type="slidenum">
              <a:rPr lang="pl-PL" smtClean="0"/>
              <a:t>‹#›</a:t>
            </a:fld>
            <a:endParaRPr lang="pl-PL" dirty="0"/>
          </a:p>
        </p:txBody>
      </p:sp>
    </p:spTree>
    <p:extLst>
      <p:ext uri="{BB962C8B-B14F-4D97-AF65-F5344CB8AC3E}">
        <p14:creationId xmlns:p14="http://schemas.microsoft.com/office/powerpoint/2010/main" val="1025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Hej, nazywam się Aleksandra Gołąbek i jestem product managerem w firmie Flowair. </a:t>
            </a:r>
          </a:p>
          <a:p>
            <a:endParaRPr lang="pl-PL" dirty="0"/>
          </a:p>
          <a:p>
            <a:r>
              <a:rPr lang="pl-PL" dirty="0"/>
              <a:t>Podczas tego szkolenia chciałabym przedstawić Wam naszą nową kurtynę powietrzną ELiS AX oraz opowiedzieć o genezie powstania urządzenia oraz jego cechach charakterystycznych i zaletach. No to zaczynamy.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a:t>
            </a:fld>
            <a:endParaRPr lang="pl-PL" dirty="0"/>
          </a:p>
        </p:txBody>
      </p:sp>
    </p:spTree>
    <p:extLst>
      <p:ext uri="{BB962C8B-B14F-4D97-AF65-F5344CB8AC3E}">
        <p14:creationId xmlns:p14="http://schemas.microsoft.com/office/powerpoint/2010/main" val="1990776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Jakie są główne cechy i zalety kurtyny ELiS AX?</a:t>
            </a:r>
          </a:p>
          <a:p>
            <a:endParaRPr lang="pl-PL" dirty="0"/>
          </a:p>
          <a:p>
            <a:r>
              <a:rPr lang="pl-PL" dirty="0"/>
              <a:t>Przede wszystkim rodzina kurtyn ELiS AX jest bardzo rozbudowana, dzięki czemu zwiększają się możliwości zastosowania tego urządzenia w obiektach o zróżnicowanych otworach drzwiowych. Kurtyna występuje w dwóch wariantach związanych z zasięgiem: wyróżniamy tutaj kurtyny ELiS AX36 o zasięgu maksymalnym 3,6 m oraz kurtyny ELiS AX45 o zasięgu maksymalnym 4,5 m. Dodatkowo, każdy z tych wariantów kurtyny występuje w 4 długościach: 1 m, 1,5 m, 2 oraz 2,5 m, a także w wersji z 3 lub 4-rzędowym wymiennikiem ciepła. Jak widzicie, dostępnych rozwiązań jest naprawdę sporo.</a:t>
            </a:r>
          </a:p>
          <a:p>
            <a:endParaRPr lang="pl-PL" dirty="0"/>
          </a:p>
          <a:p>
            <a:r>
              <a:rPr lang="pl-PL" dirty="0"/>
              <a:t>Zastosowanie w kurtynach ELiS AX promieniowych wentylatorów EC, dostarczanych przez wiodącego niemieckiego producenta zapewnia cichą oraz energooszczędną pracę. Zastosowanie sygnału PWM pozwala na dynamiczny start wentylatorów, dzięki czemu po otrzymaniu sygnału do pracy, kurtyna jest w stanie bardzo szybko osiągnąć zadane parametry.</a:t>
            </a:r>
          </a:p>
          <a:p>
            <a:endParaRPr lang="pl-PL" dirty="0"/>
          </a:p>
          <a:p>
            <a:r>
              <a:rPr lang="pl-PL" dirty="0"/>
              <a:t>Wbudowany moduł sterujący DRV umożliwia inteligentne zarządzanie pracą kurtyny. Dodatkowo, możliwość płynnej regulacji wydajności oraz przepływu czynnika grzewczego pozwala na dostosowanie mocy grzewczej w szerokim zakresie. </a:t>
            </a:r>
          </a:p>
          <a:p>
            <a:endParaRPr lang="pl-PL" dirty="0"/>
          </a:p>
          <a:p>
            <a:r>
              <a:rPr lang="pl-PL" dirty="0"/>
              <a:t>Podczas projektowania kurtyny zastosowano dwa rozwiązania, a więc technologię optiflow która związana jest z konstrukcją urządzenia i odpowiednim ukierunkowaniu przepływu powietrza, oraz technologię optismart związaną z inteligentnym zarządzaniem jej pracą. Oba rozwiązania zostaną omówione szerzej w dalszych częściach szkolenia.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a:t>
            </a:fld>
            <a:endParaRPr lang="pl-PL" dirty="0"/>
          </a:p>
        </p:txBody>
      </p:sp>
    </p:spTree>
    <p:extLst>
      <p:ext uri="{BB962C8B-B14F-4D97-AF65-F5344CB8AC3E}">
        <p14:creationId xmlns:p14="http://schemas.microsoft.com/office/powerpoint/2010/main" val="1636873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Gdzie możemy zastosować kurtynę powietrzną ELiS AX?</a:t>
            </a:r>
          </a:p>
          <a:p>
            <a:endParaRPr lang="pl-PL" dirty="0"/>
          </a:p>
          <a:p>
            <a:r>
              <a:rPr lang="pl-PL" dirty="0"/>
              <a:t>Ze względu na swój minimalistyczny wygląd, kurtyna może znaleźć zastosowanie w różnorodnych obiektach - zarówno w tych reprezentacyjnych, jak banki, hotele czy restauracje, ale także w obiektach publicznych jak na przykład galerie handlowe czy też w obiektach średnioprzemysłowych. </a:t>
            </a:r>
          </a:p>
          <a:p>
            <a:endParaRPr lang="pl-PL" dirty="0"/>
          </a:p>
          <a:p>
            <a:r>
              <a:rPr lang="pl-PL" dirty="0"/>
              <a:t>Możliwość wykorzystania czynnika niskotemperaturowego w kurtynie pozwala wykorzystać ją w miejscach, gdzie ogrzewanie opiera się na przykład na współpracy z niskotemperaturowym pompami ciepła, ale także w miejscach w których dostępne jest ciepło odpadowe (pozyskane na przykład podczas odzysku ciepła z agregatów chłodniczych)</a:t>
            </a:r>
          </a:p>
          <a:p>
            <a:endParaRPr lang="pl-PL" dirty="0"/>
          </a:p>
          <a:p>
            <a:r>
              <a:rPr lang="pl-PL" dirty="0"/>
              <a:t>Dodatkowo, kurtyna ELiS AX może być zastosowana w obiektach zeroemisyjnych oraz w miejscach gdzie dużą wagę przykłada się do ograniczania niechcianych strat i zysków ciepła oraz do stosowania urządzeń energooszczędnych, które dostosowują swoją pracę do warunków otoczenia.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a:t>
            </a:fld>
            <a:endParaRPr lang="pl-PL" dirty="0"/>
          </a:p>
        </p:txBody>
      </p:sp>
    </p:spTree>
    <p:extLst>
      <p:ext uri="{BB962C8B-B14F-4D97-AF65-F5344CB8AC3E}">
        <p14:creationId xmlns:p14="http://schemas.microsoft.com/office/powerpoint/2010/main" val="508000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 koniec tej części szkolenia chciałabym zaprosić Was do obejrzenia krótkiego filmiku prezentującego kurtynę powietrzną ELiS AX i jej główne cechy oraz zalety.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a:t>
            </a:fld>
            <a:endParaRPr lang="pl-PL" dirty="0"/>
          </a:p>
        </p:txBody>
      </p:sp>
    </p:spTree>
    <p:extLst>
      <p:ext uri="{BB962C8B-B14F-4D97-AF65-F5344CB8AC3E}">
        <p14:creationId xmlns:p14="http://schemas.microsoft.com/office/powerpoint/2010/main" val="3796235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chciałabym omówić typoszereg kurtyn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a:t>
            </a:fld>
            <a:endParaRPr lang="pl-PL" dirty="0"/>
          </a:p>
        </p:txBody>
      </p:sp>
    </p:spTree>
    <p:extLst>
      <p:ext uri="{BB962C8B-B14F-4D97-AF65-F5344CB8AC3E}">
        <p14:creationId xmlns:p14="http://schemas.microsoft.com/office/powerpoint/2010/main" val="2142137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Rodzina kurtyn ELiS AX dzieli się na dwa podstawowe warianty różniące się zasięgiem maksymalnym. Wyróżniamy kurtyny ELiS AX36 o zasięgu maksymalnym wynoszącym 3,6 m oraz kurtyny ELiS AX45 o zasięgu maksymalnym wynoszącym 4,5 m. Z zewnątrz urządzenia niczym się nie różnią, natomiast wersje o zasięgu maksymalnym 4,5 wyposażone są zawsze w 1 wentylator więcej niż ich odpowiedniki w wariancie o zasięgu maksymalnym wynoszącym 3,6 m</a:t>
            </a:r>
          </a:p>
          <a:p>
            <a:endParaRPr lang="pl-PL" dirty="0"/>
          </a:p>
          <a:p>
            <a:r>
              <a:rPr lang="pl-PL" dirty="0"/>
              <a:t>Zasięgi te podano dla kurtyny pracującej z maksymalną wydajnością, dla prędkości granicznej przy podłodze wynoszącej średnio ponad 3 m/s.</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6</a:t>
            </a:fld>
            <a:endParaRPr lang="pl-PL" dirty="0"/>
          </a:p>
        </p:txBody>
      </p:sp>
    </p:spTree>
    <p:extLst>
      <p:ext uri="{BB962C8B-B14F-4D97-AF65-F5344CB8AC3E}">
        <p14:creationId xmlns:p14="http://schemas.microsoft.com/office/powerpoint/2010/main" val="4208144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Następnie, w zależności od potrzeb wynikających z wymaganej mocy grzewczej i temperatury powietrza na wylocie z kurtyny czy też z chęci maksymalnego wykorzystania potencjału energetycznego niesionego przez czynnik grzewczy, każdą z tych wersji możemy wyposażyć w 3 lub 4-rzędowy wodny wymiennik ciepła. </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7</a:t>
            </a:fld>
            <a:endParaRPr lang="pl-PL" dirty="0"/>
          </a:p>
        </p:txBody>
      </p:sp>
    </p:spTree>
    <p:extLst>
      <p:ext uri="{BB962C8B-B14F-4D97-AF65-F5344CB8AC3E}">
        <p14:creationId xmlns:p14="http://schemas.microsoft.com/office/powerpoint/2010/main" val="188258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Każda z wersji występuje również w 4 długościach: 1m, 1,5 m, 2m i 2,5m co łącznie daje nam 16 różnych modeli.</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8</a:t>
            </a:fld>
            <a:endParaRPr lang="pl-PL" dirty="0"/>
          </a:p>
        </p:txBody>
      </p:sp>
    </p:spTree>
    <p:extLst>
      <p:ext uri="{BB962C8B-B14F-4D97-AF65-F5344CB8AC3E}">
        <p14:creationId xmlns:p14="http://schemas.microsoft.com/office/powerpoint/2010/main" val="152128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Jak rozumieć oznaczenia kurtyn ELiS AX? </a:t>
            </a:r>
          </a:p>
          <a:p>
            <a:endParaRPr lang="pl-PL" dirty="0"/>
          </a:p>
          <a:p>
            <a:r>
              <a:rPr lang="pl-PL" dirty="0"/>
              <a:t>Jest to bardzo łatwe – pierwszy człon mówi nam ogólnie o modelu należącym do całej rodziny kurtyn ELiS – w tym wypadku mówimy o nowej kurtynie ELiS AX, więc pojawia się oznaczenie AX. </a:t>
            </a:r>
          </a:p>
          <a:p>
            <a:r>
              <a:rPr lang="pl-PL" dirty="0"/>
              <a:t>Drugi człon mówi nam o zasięgu maksymalnym kurtyny, a więc jeżeli mówimy o kurtynie o zasięgu maksymalnym 3,6 m, to pojawi się tam liczba 36, natomiast gdy mówimy o wersji o zasięgu maksymalnym 4,5 m, to pojawi się tam liczba 45. </a:t>
            </a:r>
          </a:p>
          <a:p>
            <a:r>
              <a:rPr lang="pl-PL" dirty="0"/>
              <a:t>Trzeci człon informuje nas o rzędowości wymiennika ciepła: zapis W3R oznacza wymiennik 3-rzędowy, a W4R wymiennik 4-rzędowy.</a:t>
            </a:r>
          </a:p>
          <a:p>
            <a:r>
              <a:rPr lang="pl-PL" dirty="0"/>
              <a:t>Ostatni człon informuje nas o długości kurtyny wyrażonej w centymetrach. I tak możemy mieć spotkać liczbę 100 dla kurtyny o długości 1 metra, czy też 150,200 i 250 dla kolejnych wersji. </a:t>
            </a:r>
          </a:p>
          <a:p>
            <a:endParaRPr lang="pl-PL" dirty="0"/>
          </a:p>
          <a:p>
            <a:r>
              <a:rPr lang="pl-PL" dirty="0"/>
              <a:t>Tak jak widzicie, dostępnych modeli kurtyn ELiS AX jest dużo i w zależności od wymagań odnośnie zasięgu i parametrów termicznych, a także wymiarów otworów drzwiowych, jesteśmy w stanie dobrać wersję, która będzie stanowiła odpowiedź na te wszystkie potrzeby.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9</a:t>
            </a:fld>
            <a:endParaRPr lang="pl-PL" dirty="0"/>
          </a:p>
        </p:txBody>
      </p:sp>
    </p:spTree>
    <p:extLst>
      <p:ext uri="{BB962C8B-B14F-4D97-AF65-F5344CB8AC3E}">
        <p14:creationId xmlns:p14="http://schemas.microsoft.com/office/powerpoint/2010/main" val="665823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przedstawię Wam podstawowe informacje związane z kurtyną ELiS AX, przedstawię parametry techniczne oraz wymiary urządzeń.</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10</a:t>
            </a:fld>
            <a:endParaRPr lang="pl-PL" dirty="0"/>
          </a:p>
        </p:txBody>
      </p:sp>
    </p:spTree>
    <p:extLst>
      <p:ext uri="{BB962C8B-B14F-4D97-AF65-F5344CB8AC3E}">
        <p14:creationId xmlns:p14="http://schemas.microsoft.com/office/powerpoint/2010/main" val="1998077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Kurtyny występują w 4 długościach: 1, 1,5, 2 i 2,5 m oraz w dwóch wersjach związanych z zasięgiem maksymalnym (3,6 m oraz 4,5 m) oraz wyposażone są w promieniowe wentylatory EC. Obudowa kurtyny wykonana jest ze stali malowanej proszkowo. Kurtyna w standardzie występuje w kolorze białym z czarnymi elementami. Obecnie produkowane są wersje z wodnym wymiennikiem ciepła (3 lub 4-rzędowym) natomiast w przyszłości planowane jest wprowadzenie wersji elektrycznej. </a:t>
            </a:r>
          </a:p>
          <a:p>
            <a:endParaRPr lang="pl-PL" dirty="0"/>
          </a:p>
          <a:p>
            <a:r>
              <a:rPr lang="pl-PL" dirty="0"/>
              <a:t>Do podstawowych parametrów kurtyny możemy zaliczyć przede wszystkim maksymalną wydajność i moc grzewczą. Wydajność maksymalną podano dla dwóch wersji różniących się zasięgiem maksymalnym, wyposażonych w 3-rzędowe wymienniki ciepła, o długości 2,5m. Dla wersji AX45-W3R-250 podano również maksymalny poziom ciśnienia akustycznego w odległości 5 metrów od kurtyny. </a:t>
            </a:r>
          </a:p>
          <a:p>
            <a:endParaRPr lang="pl-PL" dirty="0"/>
          </a:p>
          <a:p>
            <a:r>
              <a:rPr lang="pl-PL" dirty="0"/>
              <a:t>Z kolei maksymalną moc grzewczą podano dla urządzeń pracujących z maksymalna wydajnością oraz wyposażonych w wymienniki 4-rzędowe, przy parametrach czynnika grzewczego 60*C na wlocie i 40*C na wylocie z wymiennika wodnego, i temperaturze powietrza na wlocie do urządzenia wynoszącej 18*C.</a:t>
            </a:r>
          </a:p>
          <a:p>
            <a:endParaRPr lang="pl-PL" dirty="0"/>
          </a:p>
        </p:txBody>
      </p:sp>
      <p:sp>
        <p:nvSpPr>
          <p:cNvPr id="4" name="Symbol zastępczy numeru slajdu 3"/>
          <p:cNvSpPr>
            <a:spLocks noGrp="1"/>
          </p:cNvSpPr>
          <p:nvPr>
            <p:ph type="sldNum" sz="quarter" idx="5"/>
          </p:nvPr>
        </p:nvSpPr>
        <p:spPr/>
        <p:txBody>
          <a:bodyPr/>
          <a:lstStyle/>
          <a:p>
            <a:fld id="{47C5374D-8583-479E-8162-411952BA7496}" type="slidenum">
              <a:rPr lang="pl-PL" smtClean="0"/>
              <a:t>11</a:t>
            </a:fld>
            <a:endParaRPr lang="pl-PL" dirty="0"/>
          </a:p>
        </p:txBody>
      </p:sp>
    </p:spTree>
    <p:extLst>
      <p:ext uri="{BB962C8B-B14F-4D97-AF65-F5344CB8AC3E}">
        <p14:creationId xmlns:p14="http://schemas.microsoft.com/office/powerpoint/2010/main" val="2510082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tabeli zestawiono podstawowe parametry pracy kurtyn ELiS AX36 od parametrów elektrycznych, przez dopuszczalne parametry pracy, a kończąc na parametrach termicznych i tych informujących o głośności pracy urządzeń. Zakresy wydajności, mocy i ciśnienia akustycznego, mocy grzewczej i przyrostu temperatur podano dla nastawy wentylatorów w zakresie 25-100%, natomiast należy mieć na uwadze, że minimalna nastawa wentylatorów wynosi 5% nastawy maksymalnej.</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12</a:t>
            </a:fld>
            <a:endParaRPr lang="pl-PL" dirty="0"/>
          </a:p>
        </p:txBody>
      </p:sp>
    </p:spTree>
    <p:extLst>
      <p:ext uri="{BB962C8B-B14F-4D97-AF65-F5344CB8AC3E}">
        <p14:creationId xmlns:p14="http://schemas.microsoft.com/office/powerpoint/2010/main" val="1265779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 same dane przedstawiono dla kurtyn ELiS AX45. Warto zwrócić uwagę, że kurtyny te posiadają o 1 wentylator więcej niż te same odpowiedniki kurtyn ELiS AX36</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13</a:t>
            </a:fld>
            <a:endParaRPr lang="pl-PL" dirty="0"/>
          </a:p>
        </p:txBody>
      </p:sp>
    </p:spTree>
    <p:extLst>
      <p:ext uri="{BB962C8B-B14F-4D97-AF65-F5344CB8AC3E}">
        <p14:creationId xmlns:p14="http://schemas.microsoft.com/office/powerpoint/2010/main" val="594131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 koniec chciałabym przedstawić wymiary kurtyn ELiS AX. Jak możecie zauważyć, wysokość oraz szerokość kurtyn nie zmienia się w zależności od jej długości.</a:t>
            </a:r>
          </a:p>
          <a:p>
            <a:endParaRPr lang="pl-PL" dirty="0"/>
          </a:p>
          <a:p>
            <a:r>
              <a:rPr lang="pl-PL" dirty="0"/>
              <a:t>Jeżeli chodzi o długość kurtyn, to warto mieć na uwadze, że zawsze jest ona o 123 mm większa od oznaczenia długości w typoszeregu i należy uwzględnić to podczas doboru urządzeń.</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14</a:t>
            </a:fld>
            <a:endParaRPr lang="pl-PL" dirty="0"/>
          </a:p>
        </p:txBody>
      </p:sp>
    </p:spTree>
    <p:extLst>
      <p:ext uri="{BB962C8B-B14F-4D97-AF65-F5344CB8AC3E}">
        <p14:creationId xmlns:p14="http://schemas.microsoft.com/office/powerpoint/2010/main" val="2875796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Pora omówić możliwości montażu kurtyny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15</a:t>
            </a:fld>
            <a:endParaRPr lang="pl-PL" dirty="0"/>
          </a:p>
        </p:txBody>
      </p:sp>
    </p:spTree>
    <p:extLst>
      <p:ext uri="{BB962C8B-B14F-4D97-AF65-F5344CB8AC3E}">
        <p14:creationId xmlns:p14="http://schemas.microsoft.com/office/powerpoint/2010/main" val="3027104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Kurtynę ELiS AX można zamontować na 3 sposoby – pionowo, wzdłuż wysokości otworu drzwiowego, korzystając ze specjalnie zaprojektowanych wsporników do montażu pionowego czy też poziomo korzystając ze specjalnych konsoli montażowych czy też wieszając urządzenie korzystając ze szpilek gwintowanych w rozmiarze M8. </a:t>
            </a:r>
          </a:p>
          <a:p>
            <a:endParaRPr lang="pl-PL" dirty="0"/>
          </a:p>
          <a:p>
            <a:r>
              <a:rPr lang="pl-PL" dirty="0"/>
              <a:t>Minimalna odległość od sufitu wynosi 10 cm i determinowana jest swobodnym dostępem do króćców wymiennika wodnego. </a:t>
            </a:r>
          </a:p>
          <a:p>
            <a:endParaRPr lang="pl-PL" dirty="0"/>
          </a:p>
          <a:p>
            <a:r>
              <a:rPr lang="pl-PL" dirty="0"/>
              <a:t>Wysokość montażu urządzenia zależy od wariantu kurtyny i jej zasięgu maksymalnego, podanego dla prędkości granicznej przepływu powietrza przy podłodze, która zapewnia stworzenie efektywnej bariery powietrznej. Dla kurtyn ELiS AX36 jest to maksymalnie 3,6 m</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16</a:t>
            </a:fld>
            <a:endParaRPr lang="pl-PL" dirty="0"/>
          </a:p>
        </p:txBody>
      </p:sp>
    </p:spTree>
    <p:extLst>
      <p:ext uri="{BB962C8B-B14F-4D97-AF65-F5344CB8AC3E}">
        <p14:creationId xmlns:p14="http://schemas.microsoft.com/office/powerpoint/2010/main" val="2282333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Natomiast dla kurtyny ELIS AX45 jest to maksymalnie 4,5 m. Podczas montażu pionowego należy pamiętać, aby szerokość otworu drzwiowego nie była większa niż zasięg maksymalny kurtyny. Dodatkowo, podczas montażu pionowego nie należy piętrować kurtyn, a więc montować jednej kurtyny nad drugą.</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17</a:t>
            </a:fld>
            <a:endParaRPr lang="pl-PL" dirty="0"/>
          </a:p>
        </p:txBody>
      </p:sp>
    </p:spTree>
    <p:extLst>
      <p:ext uri="{BB962C8B-B14F-4D97-AF65-F5344CB8AC3E}">
        <p14:creationId xmlns:p14="http://schemas.microsoft.com/office/powerpoint/2010/main" val="1381219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Wybierając montaż pionowy, w zestawie montażowym otrzymujemy podstawę montażową, wspornik do montażu pionowego, 4 wkręty M8 z podkładkami, służące do przykręcenia tych elementów do kurtyny, a także instrukcję montażu. Ten sam zestaw montażowy wykorzystywany jest do każdej długości i wariantu kurtyny.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18</a:t>
            </a:fld>
            <a:endParaRPr lang="pl-PL" dirty="0"/>
          </a:p>
        </p:txBody>
      </p:sp>
    </p:spTree>
    <p:extLst>
      <p:ext uri="{BB962C8B-B14F-4D97-AF65-F5344CB8AC3E}">
        <p14:creationId xmlns:p14="http://schemas.microsoft.com/office/powerpoint/2010/main" val="1846930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przypadku montażu pionowego, dostępne są zestawy konsol montażowych w skład których dodatkowo wchodzą wkręty i podkładki do ich montażu do urządzenia. </a:t>
            </a:r>
          </a:p>
          <a:p>
            <a:endParaRPr lang="pl-PL" dirty="0"/>
          </a:p>
          <a:p>
            <a:r>
              <a:rPr lang="pl-PL" dirty="0"/>
              <a:t>W zależności od długości urządzenia wyróżniamy zestaw do montażu kurtyn o długości 1 m, 1,5 m oraz 2 m w skład którego wchodzą dwie konsole montażowe, a także zestaw do montażu kurtyny o długości 2,5 m w skład którego wchodzą 3 konsole montażowe.</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19</a:t>
            </a:fld>
            <a:endParaRPr lang="pl-PL" dirty="0"/>
          </a:p>
        </p:txBody>
      </p:sp>
    </p:spTree>
    <p:extLst>
      <p:ext uri="{BB962C8B-B14F-4D97-AF65-F5344CB8AC3E}">
        <p14:creationId xmlns:p14="http://schemas.microsoft.com/office/powerpoint/2010/main" val="1061784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chciałabym przedstawić Wam technologię OPTIflow, którą zastosowano w kurtynach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20</a:t>
            </a:fld>
            <a:endParaRPr lang="pl-PL" dirty="0"/>
          </a:p>
        </p:txBody>
      </p:sp>
    </p:spTree>
    <p:extLst>
      <p:ext uri="{BB962C8B-B14F-4D97-AF65-F5344CB8AC3E}">
        <p14:creationId xmlns:p14="http://schemas.microsoft.com/office/powerpoint/2010/main" val="3690073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Technologia ta polega na odpowiednim ukierunkowaniu przepływającego powietrza, dzięki czemu tworzona bariera powietrzna jest jeszcze silniejsza i dostosowana do danego otworu drzwiowego, a stworzenie jej wpływa na ograniczenie przedostawania się niekorzystnych czynników zewnętrznych, ograniczenie strat ciepła oraz zapewnienie komfortu osobom przebywającym wewnątrz. </a:t>
            </a:r>
          </a:p>
          <a:p>
            <a:endParaRPr lang="pl-PL" dirty="0"/>
          </a:p>
          <a:p>
            <a:r>
              <a:rPr lang="pl-PL" dirty="0"/>
              <a:t>W kurtynie ELiS AX powietrze zasysane jest z dwóch miejsc, dzięki czemu równomiernie przepływa przez wymiennik ciepła, tym samym nagrzewając się. Następnie za pomocą promieniowych wentylatorów powietrze kierowane jest w stronę wylotu, gdzie przepływa przez niezależnie regulowane kierownice, które dzielą strumień powietrza na trzy strugi. Dzięki temu możliwe jest jeszcze lepsze dopasowanie strumienia do otworu drzwiowego.</a:t>
            </a:r>
          </a:p>
          <a:p>
            <a:endParaRPr lang="pl-PL" dirty="0"/>
          </a:p>
          <a:p>
            <a:endParaRPr lang="pl-PL" dirty="0"/>
          </a:p>
          <a:p>
            <a:endParaRPr lang="pl-PL" dirty="0"/>
          </a:p>
        </p:txBody>
      </p:sp>
      <p:sp>
        <p:nvSpPr>
          <p:cNvPr id="4" name="Symbol zastępczy numeru slajdu 3"/>
          <p:cNvSpPr>
            <a:spLocks noGrp="1"/>
          </p:cNvSpPr>
          <p:nvPr>
            <p:ph type="sldNum" sz="quarter" idx="5"/>
          </p:nvPr>
        </p:nvSpPr>
        <p:spPr/>
        <p:txBody>
          <a:bodyPr/>
          <a:lstStyle/>
          <a:p>
            <a:fld id="{47C5374D-8583-479E-8162-411952BA7496}" type="slidenum">
              <a:rPr lang="pl-PL" smtClean="0"/>
              <a:t>21</a:t>
            </a:fld>
            <a:endParaRPr lang="pl-PL" dirty="0"/>
          </a:p>
        </p:txBody>
      </p:sp>
    </p:spTree>
    <p:extLst>
      <p:ext uri="{BB962C8B-B14F-4D97-AF65-F5344CB8AC3E}">
        <p14:creationId xmlns:p14="http://schemas.microsoft.com/office/powerpoint/2010/main" val="3598181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chciałabym omówić budowę DRV ELiS EC, który jest jednym z kluczowych elementów kurtyny powietrznej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22</a:t>
            </a:fld>
            <a:endParaRPr lang="pl-PL" dirty="0"/>
          </a:p>
        </p:txBody>
      </p:sp>
    </p:spTree>
    <p:extLst>
      <p:ext uri="{BB962C8B-B14F-4D97-AF65-F5344CB8AC3E}">
        <p14:creationId xmlns:p14="http://schemas.microsoft.com/office/powerpoint/2010/main" val="121434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Kurtyna ELiS AX posiada wbudowany moduł sterujący DRV ELiS EC, który umożliwia podłączenie kurtyny i zarządzanie jej pracą za pomocą sterownika T-box Zone, a także na włączenie kurtyny do systemu inteligentnego zarządzania budynkiem BMS, czy też sterowanie urządzeniem na drodze połączeń bezpośrednich, a więc tak zwany BMS twardodrutowy do których zaliczamy proste sygnały sterujące.</a:t>
            </a:r>
          </a:p>
          <a:p>
            <a:endParaRPr lang="pl-PL" dirty="0"/>
          </a:p>
          <a:p>
            <a:r>
              <a:rPr lang="pl-PL" dirty="0"/>
              <a:t>Wykorzystany moduł sterujący pozwala również na inteligentną pracę kurtyny w zależności od warunków pogodowych czy też czasu otwarcia drzwi – mowa tutaj o technologii optismart. </a:t>
            </a:r>
          </a:p>
          <a:p>
            <a:endParaRPr lang="pl-PL" dirty="0"/>
          </a:p>
          <a:p>
            <a:r>
              <a:rPr lang="pl-PL" dirty="0"/>
              <a:t>Moduł DRV ELiS EC umożliwia między innymi podłączenie do kurtyny czujników drzwiowych Dce i DCm, zaworu z siłownikiem SRX czy też czujników temperatury zewnętrznej i pomieszczeniowej PT-1000. </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23</a:t>
            </a:fld>
            <a:endParaRPr lang="pl-PL" dirty="0"/>
          </a:p>
        </p:txBody>
      </p:sp>
    </p:spTree>
    <p:extLst>
      <p:ext uri="{BB962C8B-B14F-4D97-AF65-F5344CB8AC3E}">
        <p14:creationId xmlns:p14="http://schemas.microsoft.com/office/powerpoint/2010/main" val="1565935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Przyjrzyjmy się dokładnie budowie modułu sterującego DRV ELiS EC i miejsc podłączeń poszczególnych elementów. Zaczynając od lewej strony dolnego rzędu mamy miejsce podłączenia zasilania modułu DRV, a także miejsce podłączenia zasilania wentylatorów.</a:t>
            </a:r>
          </a:p>
          <a:p>
            <a:endParaRPr lang="pl-PL" dirty="0"/>
          </a:p>
          <a:p>
            <a:r>
              <a:rPr lang="pl-PL" dirty="0"/>
              <a:t>Następnie mamy miejsce podłączenia i sterowania wentylatorami kurtyny – w związku z tym, że w modelu AX45 o długości 250 mamy 7 wentylatorów, w module DRV znajduje się 7 wejść – w przypadku gdy kurtyna zawiera mniejszą liczbę, pozostałe wejścia są zwarte.</a:t>
            </a:r>
          </a:p>
          <a:p>
            <a:endParaRPr lang="pl-PL" dirty="0"/>
          </a:p>
          <a:p>
            <a:r>
              <a:rPr lang="pl-PL" dirty="0"/>
              <a:t>Następnie mamy złącza związane z czujnikami temperatury.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24</a:t>
            </a:fld>
            <a:endParaRPr lang="pl-PL" dirty="0"/>
          </a:p>
        </p:txBody>
      </p:sp>
    </p:spTree>
    <p:extLst>
      <p:ext uri="{BB962C8B-B14F-4D97-AF65-F5344CB8AC3E}">
        <p14:creationId xmlns:p14="http://schemas.microsoft.com/office/powerpoint/2010/main" val="699011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Do modułu DRV podłączone mogą zostać 4 czujniki temperatur. Pierwszym z nich jest czujnik temperatury zewnętrznej PT1, tak zwana pogodówka. Dzięki temu czujnikowi możliwe jest inteligentne sterowanie pracą kurtyny, miedzy innymi automatyczna regulacja wydajności w zależności od warunków zewnętrznych i wewnętrznych oraz możliwość wyboru funkcji smart. Czujnik ten nie znajduje się w zestawie i należy go dokupić. Jeżeli kurtyna nie będzie wyposażona w ten czujnik, a także nie będzie w tym miejscu zworki, w sterowniku T-box Zone pojawi się alarm. Jeżeli zastosujemy zworkę, a inna kurtyna włączona do systemu nie będzie wyposażona w ten czujnik, kurtyna będzie mogła pracować tylko w trybie manualnym. W przypadku wyposażenia innej kurtyny w czujnik PT1, urządzenie bez niego również będzie pracowało według tego jednego czujnika.</a:t>
            </a:r>
          </a:p>
          <a:p>
            <a:endParaRPr lang="pl-PL" dirty="0"/>
          </a:p>
          <a:p>
            <a:r>
              <a:rPr lang="pl-PL" dirty="0"/>
              <a:t>Drugim czujnikiem, który możemy podłączyć jest czujnik temperatury w pomieszczeniu PT4. Czujnik ten jest opcjonalny i również należy go zakupić dodatkowo. Brak tego czujnika skutkuje zmianą czujnika wiodącego w sterowniku T-box Zone na czujnik wbudowany w tym sterowniku i jeżeli w miejscu podłączenia czujnika znajduje się zworka, to urządzenie czyta temperaturę z wbudowanego czujnika lub pracuje względem średniej temperatury z pozostałych czujników temperatury wewnętrznej, które włączone są do SYSTEM FLOWAIR.</a:t>
            </a:r>
          </a:p>
          <a:p>
            <a:endParaRPr lang="pl-PL" dirty="0"/>
          </a:p>
          <a:p>
            <a:r>
              <a:rPr lang="pl-PL" dirty="0"/>
              <a:t>Następnie mamy dwa czujniki które montowane są fabrycznie, a więc dostarczane są wraz z urządzeniem. Należą do nich czujnik PT3, który odpowiada za pomiar temperatury powietrza nawiewanego, a także czujnik PT5, który odpowiada za pomiar temperatury czynnika na powrocie z wymiennika ciepła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25</a:t>
            </a:fld>
            <a:endParaRPr lang="pl-PL" dirty="0"/>
          </a:p>
        </p:txBody>
      </p:sp>
    </p:spTree>
    <p:extLst>
      <p:ext uri="{BB962C8B-B14F-4D97-AF65-F5344CB8AC3E}">
        <p14:creationId xmlns:p14="http://schemas.microsoft.com/office/powerpoint/2010/main" val="1971435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miejscu tym możemy podłączyć oferowane przez nas standardowe czujniki drzwiowe jak magnetyczny czujnik drzwiowt Dce, czy też mechaniczny czujnik drzwiowy DCm</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26</a:t>
            </a:fld>
            <a:endParaRPr lang="pl-PL" dirty="0"/>
          </a:p>
        </p:txBody>
      </p:sp>
    </p:spTree>
    <p:extLst>
      <p:ext uri="{BB962C8B-B14F-4D97-AF65-F5344CB8AC3E}">
        <p14:creationId xmlns:p14="http://schemas.microsoft.com/office/powerpoint/2010/main" val="3457048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Siłownik ten zasilany jest napięciem o wartości 24V w związku z tym, w celu jego podłączenia należy zastosować transformator, który również wchodzi do zestawu zaworu z siłownikiem, a także łącznik splatający i potrzebne przewody. </a:t>
            </a:r>
          </a:p>
          <a:p>
            <a:endParaRPr lang="pl-PL" dirty="0"/>
          </a:p>
          <a:p>
            <a:r>
              <a:rPr lang="pl-PL" dirty="0"/>
              <a:t>Zworka przy złączu 0-10V umożliwia odczytywanie stanu otwarcia zaworu w sterowniku T-box Zone.</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27</a:t>
            </a:fld>
            <a:endParaRPr lang="pl-PL" dirty="0"/>
          </a:p>
        </p:txBody>
      </p:sp>
    </p:spTree>
    <p:extLst>
      <p:ext uri="{BB962C8B-B14F-4D97-AF65-F5344CB8AC3E}">
        <p14:creationId xmlns:p14="http://schemas.microsoft.com/office/powerpoint/2010/main" val="3509942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Siłownik zasilany jest napięciem 230 V, więc w tym przypadku nie potrzebujemy żadnego transformatora. W przypadku zastosowania zaworu z siłownikiem 3-punktowym, nie będziemy w stanie odczytać dokładnego stanu otwarcia zaworu, natomiast pozostawiając zworkę w złączu 0-10V będziemy w stanie odczytać orientacyjny stan otwarcia zaworu.</a:t>
            </a:r>
          </a:p>
          <a:p>
            <a:endParaRPr lang="pl-PL" dirty="0"/>
          </a:p>
          <a:p>
            <a:r>
              <a:rPr lang="pl-PL" dirty="0"/>
              <a:t>W taki oto sposób omówiliśmy wszystkie złącza, w które wyposażony jest moduł sterujący DRV.</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28</a:t>
            </a:fld>
            <a:endParaRPr lang="pl-PL" dirty="0"/>
          </a:p>
        </p:txBody>
      </p:sp>
    </p:spTree>
    <p:extLst>
      <p:ext uri="{BB962C8B-B14F-4D97-AF65-F5344CB8AC3E}">
        <p14:creationId xmlns:p14="http://schemas.microsoft.com/office/powerpoint/2010/main" val="2816152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Możliwość inteligentnego sterowania pracą kurtyny ELiS AX jest jedną z jej cech charakterystycznych i zalet. Przekonajmy się zatem jakie są możliwości kurtyny w tym zakresie.</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29</a:t>
            </a:fld>
            <a:endParaRPr lang="pl-PL" dirty="0"/>
          </a:p>
        </p:txBody>
      </p:sp>
    </p:spTree>
    <p:extLst>
      <p:ext uri="{BB962C8B-B14F-4D97-AF65-F5344CB8AC3E}">
        <p14:creationId xmlns:p14="http://schemas.microsoft.com/office/powerpoint/2010/main" val="4243056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Przejdźmy do ekranów wyświetlanych w sterowniku T-box Zone, które związane są kurtyną ELiS AX. Na ekranie głównym kurtyn ELiS AX można dostrzec 7 kafelków, które po kliknięciu doprowadzają nas do kolejnych opcji. Wyróżniamy opcje związane ze zmianą wydajności kurtyny i parametrów termicznych, zmianą trybu pracy kurtyny i czasami opóźnienia, ale także takie opcje jak antifreeze wymiennika wodnego czy też opcje dotyczące filtrów. Dostępne jest również miejsce w którym możemy znaleźć odczyty ze wszystkich czujników podłączonych do kurtyny. </a:t>
            </a:r>
          </a:p>
          <a:p>
            <a:endParaRPr lang="pl-PL" dirty="0"/>
          </a:p>
          <a:p>
            <a:r>
              <a:rPr lang="pl-PL" dirty="0"/>
              <a:t>Zacznijmy od omówienia opcji związanych z trybami pracy.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30</a:t>
            </a:fld>
            <a:endParaRPr lang="pl-PL" dirty="0"/>
          </a:p>
        </p:txBody>
      </p:sp>
    </p:spTree>
    <p:extLst>
      <p:ext uri="{BB962C8B-B14F-4D97-AF65-F5344CB8AC3E}">
        <p14:creationId xmlns:p14="http://schemas.microsoft.com/office/powerpoint/2010/main" val="1445679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Wchodząc w opcje związane z trybami pracy, wyświetlają nam się trzy główne tryby: tryb zima, a więc grzanie, tryb lato, a więc wentylacja, oraz tryb smart, o którym opowiem więcej za chwilę.</a:t>
            </a:r>
          </a:p>
          <a:p>
            <a:endParaRPr lang="pl-PL" dirty="0"/>
          </a:p>
          <a:p>
            <a:r>
              <a:rPr lang="pl-PL" dirty="0"/>
              <a:t>W trybie grzanie i wentylacja mamy możliwość wyboru, czy chcemy pracować względem czujnika drzwiowego, jak i czujnika temperatury, których priorytet jest równorzędny – jest to tak zwany tryb K1. W takim przypadku kurtyna pracuje gdy otworzą się drzwi i gdy temperatura spada poniżej temperatury zadanej. </a:t>
            </a:r>
          </a:p>
          <a:p>
            <a:endParaRPr lang="pl-PL" dirty="0"/>
          </a:p>
          <a:p>
            <a:r>
              <a:rPr lang="pl-PL" dirty="0"/>
              <a:t>Kolejną opcją jest praca tylko według czujnika drzwiowego, a więc tak zwany tryb K2 – w takim przypadku, kurtyna pracuje gdy drzwi się otwierają, natomiast gdy drzwi pozostają zamknięte, kurtyna nie pracuje, nawet jeżeli temperatura w pomieszczeniu jest niższa od temperatury zadanej. </a:t>
            </a:r>
          </a:p>
          <a:p>
            <a:endParaRPr lang="pl-PL" dirty="0"/>
          </a:p>
          <a:p>
            <a:r>
              <a:rPr lang="pl-PL" dirty="0"/>
              <a:t>Dodatkową opcją jest możliwość ustawienia trybu K3, w którym kurtyna pracuje tylko względem czujnika temperatury, a więc włącza się gdy temperatura w pomieszczeniu jest niższa od zadanej. W tym trybie kurtyna nie reaguje na otwieranie się drzwi. W związku z tym, możemy powiedzieć, że kurtyna pracuje w trybie nagrzewnicy. </a:t>
            </a:r>
          </a:p>
          <a:p>
            <a:endParaRPr lang="pl-PL" dirty="0"/>
          </a:p>
          <a:p>
            <a:r>
              <a:rPr lang="pl-PL" dirty="0"/>
              <a:t>W przypadku wyposażenia kurtyny w czujnik temperatury zewnętrznej PT1, możliwe jest ustawienie trybu automatycznej regulacji wydajności. W takim przypadku, kurtyna reguluje wydajność miedzy ustawioną wydajnością minimalną, a maksymalną i dostosowuje ją do różnicy między temperaturą zewnętrzną, a wewnętrzną w przypadku pracy względem czujnika drzwiowego i otwartych drzwi. W przypadku drzwi zamkniętych wydajność regulowana jest względem różnicy temperatur między temperaturą zadaną, a temperaturą w pomieszczeniu. W przypadku braku czujnika temperatury PT1 kurtyna może pracować tylko względem ręcznej nastawy wydajności. </a:t>
            </a:r>
          </a:p>
          <a:p>
            <a:endParaRPr lang="pl-PL" dirty="0"/>
          </a:p>
        </p:txBody>
      </p:sp>
      <p:sp>
        <p:nvSpPr>
          <p:cNvPr id="4" name="Symbol zastępczy numeru slajdu 3"/>
          <p:cNvSpPr>
            <a:spLocks noGrp="1"/>
          </p:cNvSpPr>
          <p:nvPr>
            <p:ph type="sldNum" sz="quarter" idx="5"/>
          </p:nvPr>
        </p:nvSpPr>
        <p:spPr/>
        <p:txBody>
          <a:bodyPr/>
          <a:lstStyle/>
          <a:p>
            <a:fld id="{47C5374D-8583-479E-8162-411952BA7496}" type="slidenum">
              <a:rPr lang="pl-PL" smtClean="0"/>
              <a:t>31</a:t>
            </a:fld>
            <a:endParaRPr lang="pl-PL" dirty="0"/>
          </a:p>
        </p:txBody>
      </p:sp>
    </p:spTree>
    <p:extLst>
      <p:ext uri="{BB962C8B-B14F-4D97-AF65-F5344CB8AC3E}">
        <p14:creationId xmlns:p14="http://schemas.microsoft.com/office/powerpoint/2010/main" val="1750719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Trzecią opcją, jednak najbardziej zaawansowaną jest tryb SMART, który opisuje zastosowaną technologię OPTIsmart. Aby móc go aktywować, kurtyna musi być wyposażona w czujnik temperatury zewnętrznej PT1.</a:t>
            </a:r>
          </a:p>
          <a:p>
            <a:endParaRPr lang="pl-PL" dirty="0"/>
          </a:p>
          <a:p>
            <a:r>
              <a:rPr lang="pl-PL" dirty="0"/>
              <a:t>Na czym polega tryb smart? Na podstawie pomiarów temperatury zewnętrznej kurtyna dostosowuje tryb pracy, a więc gdy przez 24 godziny na zewnątrz utrzymuje się temperatura poniżej 17*C, kurtyna automatycznie przechodzi w tryb zima i pracuje zarówno według czujnika drzwiowego jak i temperatury, czyli w trybie K1. Natomiast gdy temperatura zewnętrzna przekracza 22*C przez 3 godziny, kurtyna automatycznie przechodzi w tryb Lato i pracuje według trybu K2, a więc tylko według sygnału z czujnika drzwiowego. Jak widzicie, w trybie smart nie możemy ustawić żadnych opcji – wszystko dzieje się automatycznie.</a:t>
            </a:r>
          </a:p>
          <a:p>
            <a:endParaRPr lang="pl-PL" dirty="0"/>
          </a:p>
          <a:p>
            <a:r>
              <a:rPr lang="pl-PL" dirty="0"/>
              <a:t>Dodatkową opcją związaną z trybem smart jest dostosowanie pracy kurtyny w zależności od czasu otwarcia drzwi. Opcja ta polega na automatycznym liczeniu stosunku czasu otwarcia drzwi do czasu pomiaru. Jeżeli stosunek ten wynosi 0,6, a więc jeżeli w ciągu 5 minut drzwi są otwarte przez 3 minuty, to przez następne 5 minut kurtyna będzie pracowała w trybie otwartych drzwi, mimo że drzwi będą zamknięte.</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32</a:t>
            </a:fld>
            <a:endParaRPr lang="pl-PL" dirty="0"/>
          </a:p>
        </p:txBody>
      </p:sp>
    </p:spTree>
    <p:extLst>
      <p:ext uri="{BB962C8B-B14F-4D97-AF65-F5344CB8AC3E}">
        <p14:creationId xmlns:p14="http://schemas.microsoft.com/office/powerpoint/2010/main" val="3885855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Przejdźmy teraz do opcji związanych z parametrami termicznymi związanymi z pracą kurtyny. Klikając w przycisk „Nastawy temperatur” jesteśmy w stanie ustawić żądaną temperaturę powietrza nawiewanego, mierzoną przez czujnik PT3. Opcja ta jest zawsze aktywna (świadczy o tym podświetlenie na niebiesko) i jest nadrzędna nad niższymi opcjami. Zakres temperatury powietrza nawiewanego możemy regulować w zakresie od 25-45*C.</a:t>
            </a:r>
          </a:p>
          <a:p>
            <a:endParaRPr lang="pl-PL" dirty="0"/>
          </a:p>
          <a:p>
            <a:r>
              <a:rPr lang="pl-PL" dirty="0"/>
              <a:t>Kolejną opcją jest ograniczenie temperatury czynnika na powrocie z wymiennika ciepła mierzoną przez czujnik PT5. Opcja ta nie musi być aktywna, a temperaturę wody można ustawić w zakresie od 20-50*C.</a:t>
            </a:r>
          </a:p>
          <a:p>
            <a:endParaRPr lang="pl-PL" dirty="0"/>
          </a:p>
          <a:p>
            <a:r>
              <a:rPr lang="pl-PL" dirty="0"/>
              <a:t>Trzecią opcją jest funkcja PREHEAT, która pozwala na przepływ czynnika o zadanej temperaturze na powrocie przez wymiennik ciepła, podczas gdy kurtyna nie pracuje, a więc wentylatory są wyłączone. Ta opcja również nie musi być aktywowana, a w przypadku gdy się na nią zdecydujemy, możemy ustawić temperaturę czynnika na powrocie w zakresie od 20-60*C.</a:t>
            </a:r>
          </a:p>
          <a:p>
            <a:endParaRPr lang="pl-PL" dirty="0"/>
          </a:p>
          <a:p>
            <a:r>
              <a:rPr lang="pl-PL" dirty="0"/>
              <a:t>Za utrzymanie parametrów termicznych odpowiedzialny jest również zawór, którego stopień otwarcia regulowany jest przez siłownik.</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33</a:t>
            </a:fld>
            <a:endParaRPr lang="pl-PL" dirty="0"/>
          </a:p>
        </p:txBody>
      </p:sp>
    </p:spTree>
    <p:extLst>
      <p:ext uri="{BB962C8B-B14F-4D97-AF65-F5344CB8AC3E}">
        <p14:creationId xmlns:p14="http://schemas.microsoft.com/office/powerpoint/2010/main" val="19721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następnym kroku możemy przejść do nastawy wydajności kurtyny. Tutaj w zależności od wyboru automatycznej czy też manualnej regulacji wydajności w trybach pracy, wyświetli nam się jeden z dwóch przedstawionych ekranów. W przypadku manualnej regulacji wyadjności, jesteśmy w stanie ustawić tylko jedną wartość wydajności plus dodatkowo możemy nastawić wydajność z jaką ma pracować kurtyna w trybie czuwania – jeżeli wybierzemy tę opcję. W związku z tym, podczas otwarcia drzwi czy też spadku temperatury, w zależności od wybranego trybu, kurtyna będzie pracowała tylko z tą jedną wydajnością.</a:t>
            </a:r>
          </a:p>
          <a:p>
            <a:endParaRPr lang="pl-PL" dirty="0"/>
          </a:p>
          <a:p>
            <a:r>
              <a:rPr lang="pl-PL" dirty="0"/>
              <a:t>Sytuacja zmienia się gdy wybierzemy tryb automatycznej regulacji wydajności. Pamiętajmy tylko, że aby kurtyna mogła pracować w trybie automatycznym, musi być wyposażona w czujnik temperatury zewnętrznej PT1. </a:t>
            </a:r>
          </a:p>
          <a:p>
            <a:endParaRPr lang="pl-PL" dirty="0"/>
          </a:p>
          <a:p>
            <a:r>
              <a:rPr lang="pl-PL" dirty="0"/>
              <a:t>Jak widać na ekranie, w przypadku wyboru automatycznej regulacji wydajności, jesteśmy w stanie ustawić wydajność maksymalną z jaką ma pracować kurtyna, jak i wydajność minimalną. Wydajność kurtyny będzie regulowana względem podanych tam wartości. Dodatkowo w tym miejscu również możemy ustawić wydajność z jaką ma pracować kurtyna w trybie czuwania. </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34</a:t>
            </a:fld>
            <a:endParaRPr lang="pl-PL" dirty="0"/>
          </a:p>
        </p:txBody>
      </p:sp>
    </p:spTree>
    <p:extLst>
      <p:ext uri="{BB962C8B-B14F-4D97-AF65-F5344CB8AC3E}">
        <p14:creationId xmlns:p14="http://schemas.microsoft.com/office/powerpoint/2010/main" val="15212648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Mówiąc o trybach czuwania, warto przejść do ustawień czasów opóźnienia pracy kurtyny. W tym miejscu możemy ustawić, jak ma pracować kurtyna po spełnieniu warunków pracy, a więc gdy zamkną się drzwi i osiągniemy zadaną temperaturę. Możemy ustawić czas po którym wyłączy się wentylator i zamknie się zawór, pamiętając jednocześnie, że czas opóźnienia zamknięcia zaworu nie może być dłuższy niż czas opóźnienia wyłączenia wentylatora. Możliwe jest również ustawienie ciągłej pracy wentylatora i ciągłego otwarcia zaworu – należy wtedy ustawić znaczki nieskończoności.</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35</a:t>
            </a:fld>
            <a:endParaRPr lang="pl-PL" dirty="0"/>
          </a:p>
        </p:txBody>
      </p:sp>
    </p:spTree>
    <p:extLst>
      <p:ext uri="{BB962C8B-B14F-4D97-AF65-F5344CB8AC3E}">
        <p14:creationId xmlns:p14="http://schemas.microsoft.com/office/powerpoint/2010/main" val="1221778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Przechodząc do ekranu odczytów możemy sprawdzić wartości temperatur mierzonych przez czujniki, zobaczyć jaki jest status drzwi, a więc czy są otwarte czy zamknięte, możemy sprawdzić stopień otwarcia zaworu czy też tryb pracy.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36</a:t>
            </a:fld>
            <a:endParaRPr lang="pl-PL" dirty="0"/>
          </a:p>
        </p:txBody>
      </p:sp>
    </p:spTree>
    <p:extLst>
      <p:ext uri="{BB962C8B-B14F-4D97-AF65-F5344CB8AC3E}">
        <p14:creationId xmlns:p14="http://schemas.microsoft.com/office/powerpoint/2010/main" val="3855183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Kolejną opcją jest możliwość ustawienia ochrony przeciwzamrożeniowej wymiennika ciepła. Wystarczy aktywować opcję w prawym górnym rogu oraz nastawić temperaturę przy której ma zadziałać funkcja. W przypadku spadku temperatury poniżej zadanej, wentylatory kurtyny wyłączają się, a zawór otwierany jest na 100%.</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37</a:t>
            </a:fld>
            <a:endParaRPr lang="pl-PL" dirty="0"/>
          </a:p>
        </p:txBody>
      </p:sp>
    </p:spTree>
    <p:extLst>
      <p:ext uri="{BB962C8B-B14F-4D97-AF65-F5344CB8AC3E}">
        <p14:creationId xmlns:p14="http://schemas.microsoft.com/office/powerpoint/2010/main" val="135941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Ostatnią opcją jest możliwość ustawienia czasu pracy filtra powietrza, w przypadku gdy z niego korzystamy. Wystarczy ustawić liczbę godzin po której należy wymienić filtr (wartość tę dobieramy na podstawie charakterystyki obiektu), a system będzie zliczał czas pracy kurtyny. Po osiągnięciu zadanej wartości w sterowniku T-box Zone pojawi się ostrzeżenie. W takim wypadku należy wymienić filtr i zresetować licznik.</a:t>
            </a:r>
          </a:p>
          <a:p>
            <a:endParaRPr lang="pl-PL" dirty="0"/>
          </a:p>
          <a:p>
            <a:r>
              <a:rPr lang="pl-PL" dirty="0"/>
              <a:t>W ten sposób omówiliśmy wszystkie opcje związane ze sterowaniem kurtyną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38</a:t>
            </a:fld>
            <a:endParaRPr lang="pl-PL" dirty="0"/>
          </a:p>
        </p:txBody>
      </p:sp>
    </p:spTree>
    <p:extLst>
      <p:ext uri="{BB962C8B-B14F-4D97-AF65-F5344CB8AC3E}">
        <p14:creationId xmlns:p14="http://schemas.microsoft.com/office/powerpoint/2010/main" val="331542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Kolejna część szkolenia poświęcona jest akcesoriom, w które można doposażyć kurtynę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39</a:t>
            </a:fld>
            <a:endParaRPr lang="pl-PL" dirty="0"/>
          </a:p>
        </p:txBody>
      </p:sp>
    </p:spTree>
    <p:extLst>
      <p:ext uri="{BB962C8B-B14F-4D97-AF65-F5344CB8AC3E}">
        <p14:creationId xmlns:p14="http://schemas.microsoft.com/office/powerpoint/2010/main" val="31479903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Pierwszym akcesorium jest filtr powietrza klasy COARSE 30%. Jest to odpowiedni filtr do obiektów o umiarkowanym zapyleniu powietrza, na przykład budynków zlokalizowanych przy budowach, trasach o dużym natężeniu ruchu, czy też w okolicach obiektów przemysłowych.</a:t>
            </a:r>
          </a:p>
          <a:p>
            <a:endParaRPr lang="pl-PL" dirty="0"/>
          </a:p>
          <a:p>
            <a:r>
              <a:rPr lang="pl-PL" dirty="0"/>
              <a:t>Dla każdej długości kurtyny jest przeznaczony filtr o odpowiedniej długości. Jego montaż i wymiana jest bardzo prosta i sprowadza się do odkręcenia przedniej pokrywy kurtyny oraz wsunięciu filtra.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40</a:t>
            </a:fld>
            <a:endParaRPr lang="pl-PL" dirty="0"/>
          </a:p>
        </p:txBody>
      </p:sp>
    </p:spTree>
    <p:extLst>
      <p:ext uri="{BB962C8B-B14F-4D97-AF65-F5344CB8AC3E}">
        <p14:creationId xmlns:p14="http://schemas.microsoft.com/office/powerpoint/2010/main" val="3454726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Kolejnym elementem wyposażenia są dwudrogowe zawory równoważąco regulacyjne z siłownikiem. Te zawory z siłownikiem są rekomendowane do pracy z kurtyną ELiS AX ponieważ zapewniają płynną regulację przepływu czynnika grzewczego. W zależności od prędkości przepływu czynnika grzewczego polecamy zastosowanie zaworu o średnicy ¾” lub 1 ¼”.</a:t>
            </a:r>
          </a:p>
          <a:p>
            <a:endParaRPr lang="pl-PL" dirty="0"/>
          </a:p>
          <a:p>
            <a:r>
              <a:rPr lang="pl-PL" dirty="0"/>
              <a:t>Ponieważ siłownik zaworu zasilany jest napięciem 24 V, w zestawie z zaworem i siłownikiem znajduje się transformator oraz przewody podłączeniowe, a także instrukcja montażu. Ten sam siłownik pasuje zarówno do zaworu o średnicy ¾” jak i 1 ¼”. W systemie dostępne są dwa różne zestawy zaworu z siłownikiem w zależności od średnicy zaworu.</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41</a:t>
            </a:fld>
            <a:endParaRPr lang="pl-PL" dirty="0"/>
          </a:p>
        </p:txBody>
      </p:sp>
    </p:spTree>
    <p:extLst>
      <p:ext uri="{BB962C8B-B14F-4D97-AF65-F5344CB8AC3E}">
        <p14:creationId xmlns:p14="http://schemas.microsoft.com/office/powerpoint/2010/main" val="14902791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Drugą opcją związaną z zaworem z siłownikiem jest trójdrogowy zawór z siłownikiem 3-punktowym. Zestaw ten również może być wykorzystany do regulacji przepływu czynnika grzewczego w kurtynie, natomiast trzeba mieć na uwadze, że regulacja ta będzie mniej precyzyjna niż w przypadku zaworów z siłownikiem z płynną modulacją. Zawór z siłownikiem SRX3d możemy zastosować gdy chcemy wprowadzić tak zwany by-pass kurtyny.</a:t>
            </a:r>
          </a:p>
          <a:p>
            <a:endParaRPr lang="pl-PL" dirty="0"/>
          </a:p>
          <a:p>
            <a:r>
              <a:rPr lang="pl-PL" dirty="0"/>
              <a:t>Do akcesoriów możemy zaliczyć również wsporniki i konsole do montażu kurtyny, które szerzej zostały omówione w części szkoleniowej dotyczącej montażu kurtyny.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42</a:t>
            </a:fld>
            <a:endParaRPr lang="pl-PL" dirty="0"/>
          </a:p>
        </p:txBody>
      </p:sp>
    </p:spTree>
    <p:extLst>
      <p:ext uri="{BB962C8B-B14F-4D97-AF65-F5344CB8AC3E}">
        <p14:creationId xmlns:p14="http://schemas.microsoft.com/office/powerpoint/2010/main" val="29362388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przyjrzyjmy się podłączeniu kurtyny ELiS AX do instalacji hydraulicznej.</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43</a:t>
            </a:fld>
            <a:endParaRPr lang="pl-PL" dirty="0"/>
          </a:p>
        </p:txBody>
      </p:sp>
    </p:spTree>
    <p:extLst>
      <p:ext uri="{BB962C8B-B14F-4D97-AF65-F5344CB8AC3E}">
        <p14:creationId xmlns:p14="http://schemas.microsoft.com/office/powerpoint/2010/main" val="1324500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Instalację hydrauliczną podłączamy do króćców wymiennika ciepła. Miejsce doprowadzenia czynnika grzewczego oznaczone jest strzałką i napisem IN na obudowie kurtyny. Do drugiego króćca podłączamy odprowadzenie czynnika z wymiennika. Króćce przyłączeniowe mają średnice ¾” niezależnie od modelu kurtyny i zastosowanego wymiennika. Podczas podłączania kurtyny do instalacji hydraulicznej należy pamiętać, aby unieruchomić króćce przyłączeniowe wymiennika.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44</a:t>
            </a:fld>
            <a:endParaRPr lang="pl-PL" dirty="0"/>
          </a:p>
        </p:txBody>
      </p:sp>
    </p:spTree>
    <p:extLst>
      <p:ext uri="{BB962C8B-B14F-4D97-AF65-F5344CB8AC3E}">
        <p14:creationId xmlns:p14="http://schemas.microsoft.com/office/powerpoint/2010/main" val="42016815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zestawiono podstawowe informacje o indeksach oraz o zestawie zakupowym kurtyny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45</a:t>
            </a:fld>
            <a:endParaRPr lang="pl-PL" dirty="0"/>
          </a:p>
        </p:txBody>
      </p:sp>
    </p:spTree>
    <p:extLst>
      <p:ext uri="{BB962C8B-B14F-4D97-AF65-F5344CB8AC3E}">
        <p14:creationId xmlns:p14="http://schemas.microsoft.com/office/powerpoint/2010/main" val="18870423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 slajdzie zaprezentowano indeksy oraz numery katalogowe zarówno wszystkich dostępnych modeli kurtyn, jak i akcesoriów, takich jak filtry, zawory z siłownikami czy też najważniejszych elementów sterowania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46</a:t>
            </a:fld>
            <a:endParaRPr lang="pl-PL" dirty="0"/>
          </a:p>
        </p:txBody>
      </p:sp>
    </p:spTree>
    <p:extLst>
      <p:ext uri="{BB962C8B-B14F-4D97-AF65-F5344CB8AC3E}">
        <p14:creationId xmlns:p14="http://schemas.microsoft.com/office/powerpoint/2010/main" val="5647734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Zestaw zakupowy składa się z kurtyny ELiS AX z wbudowanym modułem sterującym DRV oraz czujnikiem temperatury powietrza nawiewanego oraz czujnikiem temperatury czynnika na powrocie z wymiennika.</a:t>
            </a:r>
          </a:p>
          <a:p>
            <a:endParaRPr lang="pl-PL" dirty="0"/>
          </a:p>
          <a:p>
            <a:r>
              <a:rPr lang="pl-PL" dirty="0"/>
              <a:t>Do zestawu można dokupić zawór z siłownikiem, filtr powietrza oraz zestaw konsol lub wsporników w zależności od preferowanego typu montażu. W celu umożliwienia zastosowania zaawansowanej automatyki sterującej, zalecamy doposażyć zestaw w czujnik do pomiaru temperatury zewnętrznej, a w przypadku, gdy nie korzystamy z czujnika temperatury wbudowanego w sterownik T-box Zone, zalecamy dokupić również czujnik do temperatury w pomieszczeniu. </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47</a:t>
            </a:fld>
            <a:endParaRPr lang="pl-PL" dirty="0"/>
          </a:p>
        </p:txBody>
      </p:sp>
    </p:spTree>
    <p:extLst>
      <p:ext uri="{BB962C8B-B14F-4D97-AF65-F5344CB8AC3E}">
        <p14:creationId xmlns:p14="http://schemas.microsoft.com/office/powerpoint/2010/main" val="3748845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tej części szkolenia przedstawię Wam grupy odbiorców, do których można skierować ofertę związaną z kurtyną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48</a:t>
            </a:fld>
            <a:endParaRPr lang="pl-PL" dirty="0"/>
          </a:p>
        </p:txBody>
      </p:sp>
    </p:spTree>
    <p:extLst>
      <p:ext uri="{BB962C8B-B14F-4D97-AF65-F5344CB8AC3E}">
        <p14:creationId xmlns:p14="http://schemas.microsoft.com/office/powerpoint/2010/main" val="410414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W związku z tym, że kurtyna ELiS AX jest urządzeniem typowo projektowym, główną grupę odbiorców będą stanowili projektanci instalacyjni. Jakie argumenty możemy zastosować, aby przekonać ich do kurtyn ELiS AX?</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49</a:t>
            </a:fld>
            <a:endParaRPr lang="pl-PL" dirty="0"/>
          </a:p>
        </p:txBody>
      </p:sp>
    </p:spTree>
    <p:extLst>
      <p:ext uri="{BB962C8B-B14F-4D97-AF65-F5344CB8AC3E}">
        <p14:creationId xmlns:p14="http://schemas.microsoft.com/office/powerpoint/2010/main" val="434214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Przede wszystkim warto zaznaczyć, że kurtyny ELiS AX mogą być zasilane czynnikiem grzewczym o niskiej temperaturze, dzięki czemu mogą również współpracować z instalacją ciepła odpadowego.</a:t>
            </a:r>
          </a:p>
          <a:p>
            <a:endParaRPr lang="pl-PL" dirty="0"/>
          </a:p>
          <a:p>
            <a:r>
              <a:rPr lang="pl-PL" dirty="0"/>
              <a:t>Urządzenia dzięki zastosowaniu wentylatorów EC cechują się cichą i energooszczędną pracą, która wpisuje się w trendy ekologiczne, a także ma pozytywny wpływ na wskaźniki efektywności energetycznej budynku. Dodatkowo, wysokie wydajności kurtyn pozwalają stwarzać skuteczną barierę powietrzną przy wejściach do obiektów komercyjnych. Możliwość wyposażenia urządzeń w wymienny filtr powietrza pozwala dodatkowo oczyszczać je podczas pracy kurtyny. Dzięki obecności w typoszeregu kurtyny o długości 250 cm mniejsza się konieczność łączenia kurtyn.</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50</a:t>
            </a:fld>
            <a:endParaRPr lang="pl-PL" dirty="0"/>
          </a:p>
        </p:txBody>
      </p:sp>
    </p:spTree>
    <p:extLst>
      <p:ext uri="{BB962C8B-B14F-4D97-AF65-F5344CB8AC3E}">
        <p14:creationId xmlns:p14="http://schemas.microsoft.com/office/powerpoint/2010/main" val="18961418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Drugą grupą potencjalnych odbiorców może być generalny wykonawca. Dla niego istotna może być możliwa współpraca kurtyny z pompami ciepła i jego dostosowanie do ECO trendów, jak polityka zeroemisyjności, a także wysoka jakość urządzenia i jego minimalistyczny design, a także możliwość wykorzystania kurtyny o długości 2,5. </a:t>
            </a:r>
          </a:p>
          <a:p>
            <a:endParaRPr lang="pl-PL" dirty="0"/>
          </a:p>
          <a:p>
            <a:r>
              <a:rPr lang="pl-PL" dirty="0"/>
              <a:t>Warto również wspomnieć, że kurtyna produkowana jest przez polskiego producenta.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51</a:t>
            </a:fld>
            <a:endParaRPr lang="pl-PL" dirty="0"/>
          </a:p>
        </p:txBody>
      </p:sp>
    </p:spTree>
    <p:extLst>
      <p:ext uri="{BB962C8B-B14F-4D97-AF65-F5344CB8AC3E}">
        <p14:creationId xmlns:p14="http://schemas.microsoft.com/office/powerpoint/2010/main" val="19274648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Ostatnią grupę stanowi inwestor, dla którego argument może stanowić automatyczne sterowanie pracą kurtyny i dostosowanie jej pracy do warunków panujących wewnątrz i na zewnątrz obiektu, zastosowanie dynamicznie uruchamianych wentylatorów EC, które zapewniają szybki start kurtyny oraz zastosowanie technologii optiflow, zapewniającej odpowiednie ukierunkowanie przepływu powietrza przez kurtynę. </a:t>
            </a:r>
          </a:p>
          <a:p>
            <a:endParaRPr lang="pl-PL" dirty="0"/>
          </a:p>
          <a:p>
            <a:r>
              <a:rPr lang="pl-PL" dirty="0"/>
              <a:t>Dodatkowo dostępny jest szeroki typoszereg kurtyn, dzięki czemu można znaleźć rozwiązanie, które jak najbardziej wpisuje się w charakterystykę otworu drzwiowego. Jeszcze lepsze dopasowanie się do otworu drzwiowego zapewnia również regulowana kratka wylotowa.</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52</a:t>
            </a:fld>
            <a:endParaRPr lang="pl-PL" dirty="0"/>
          </a:p>
        </p:txBody>
      </p:sp>
    </p:spTree>
    <p:extLst>
      <p:ext uri="{BB962C8B-B14F-4D97-AF65-F5344CB8AC3E}">
        <p14:creationId xmlns:p14="http://schemas.microsoft.com/office/powerpoint/2010/main" val="30910730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Przyjrzyjmy się bliżej konkurencji dla kurtyny ELiS AX i przewagami tych kurtyn względem rozwiązań konkurencyjnych.</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53</a:t>
            </a:fld>
            <a:endParaRPr lang="pl-PL" dirty="0"/>
          </a:p>
        </p:txBody>
      </p:sp>
    </p:spTree>
    <p:extLst>
      <p:ext uri="{BB962C8B-B14F-4D97-AF65-F5344CB8AC3E}">
        <p14:creationId xmlns:p14="http://schemas.microsoft.com/office/powerpoint/2010/main" val="31098126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Kurtyna ELiS AX może bez problemu konkurować z rozwiązaniami firmy FRICO, a dokładniej z modelami PAMIR 3500 oraz PAMIR 4200.</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54</a:t>
            </a:fld>
            <a:endParaRPr lang="pl-PL" dirty="0"/>
          </a:p>
        </p:txBody>
      </p:sp>
    </p:spTree>
    <p:extLst>
      <p:ext uri="{BB962C8B-B14F-4D97-AF65-F5344CB8AC3E}">
        <p14:creationId xmlns:p14="http://schemas.microsoft.com/office/powerpoint/2010/main" val="32262416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Kurtyny ELiS AX charakteryzują się większym zasięgiem przy tych samych warunkach pracy, a także cechują się mniejszą masą niż odpowiedniki konkurencji.</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55</a:t>
            </a:fld>
            <a:endParaRPr lang="pl-PL" dirty="0"/>
          </a:p>
        </p:txBody>
      </p:sp>
    </p:spTree>
    <p:extLst>
      <p:ext uri="{BB962C8B-B14F-4D97-AF65-F5344CB8AC3E}">
        <p14:creationId xmlns:p14="http://schemas.microsoft.com/office/powerpoint/2010/main" val="13186209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Porównując kurtynę ELiS AX36 z kurtyną PAMIR 3500 można stwierdzić, że kurtyny ELiS AX posiadają szerszy zakres mocy grzewczych. Wydajność kurtyn ELiS AX36 jest nawet o 20% większa w stosunku do odpowiedników modelu PAMIR, natomiast zużycie energii elektrycznej jest na zbliżonym poziomie, a w mniejszych modelach jest nawet o 20% niższe.</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56</a:t>
            </a:fld>
            <a:endParaRPr lang="pl-PL" dirty="0"/>
          </a:p>
        </p:txBody>
      </p:sp>
    </p:spTree>
    <p:extLst>
      <p:ext uri="{BB962C8B-B14F-4D97-AF65-F5344CB8AC3E}">
        <p14:creationId xmlns:p14="http://schemas.microsoft.com/office/powerpoint/2010/main" val="21872835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Natomiast zestawiając ze sobą kurtynę ELiS AX45 oraz PAMIR 4200 możemy stwierdzić, że kurtyny ELiS AX cechują się o około 10% wyższą wydajnością oraz mocą grzewczą, przy zbliżonym zużyciu energii elektrycznej i poziomie ciśnienia akustycznego.</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57</a:t>
            </a:fld>
            <a:endParaRPr lang="pl-PL" dirty="0"/>
          </a:p>
        </p:txBody>
      </p:sp>
    </p:spTree>
    <p:extLst>
      <p:ext uri="{BB962C8B-B14F-4D97-AF65-F5344CB8AC3E}">
        <p14:creationId xmlns:p14="http://schemas.microsoft.com/office/powerpoint/2010/main" val="29906282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Hej, nazywam się Aleksandra Gołąbek i jestem product managerem w firmie Flowair. </a:t>
            </a:r>
          </a:p>
          <a:p>
            <a:endParaRPr lang="pl-PL" dirty="0"/>
          </a:p>
          <a:p>
            <a:r>
              <a:rPr lang="pl-PL" dirty="0"/>
              <a:t>Podczas tego szkolenia chciałabym przedstawić Wam naszą nową kurtynę powietrzną ELiS AX oraz opowiedzieć o genezie powstania urządzenia oraz jego cechach charakterystycznych i zaletach. No to zaczynamy.</a:t>
            </a:r>
          </a:p>
        </p:txBody>
      </p:sp>
      <p:sp>
        <p:nvSpPr>
          <p:cNvPr id="4" name="Symbol zastępczy numeru slajdu 3"/>
          <p:cNvSpPr>
            <a:spLocks noGrp="1"/>
          </p:cNvSpPr>
          <p:nvPr>
            <p:ph type="sldNum" sz="quarter" idx="5"/>
          </p:nvPr>
        </p:nvSpPr>
        <p:spPr/>
        <p:txBody>
          <a:bodyPr/>
          <a:lstStyle/>
          <a:p>
            <a:fld id="{47C5374D-8583-479E-8162-411952BA7496}" type="slidenum">
              <a:rPr lang="pl-PL" smtClean="0"/>
              <a:t>58</a:t>
            </a:fld>
            <a:endParaRPr lang="pl-PL" dirty="0"/>
          </a:p>
        </p:txBody>
      </p:sp>
    </p:spTree>
    <p:extLst>
      <p:ext uri="{BB962C8B-B14F-4D97-AF65-F5344CB8AC3E}">
        <p14:creationId xmlns:p14="http://schemas.microsoft.com/office/powerpoint/2010/main" val="51788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6FD93D2-1DAF-AC31-C747-E090DCC703F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xmlns="" id="{6D05669F-8A6E-D60E-E663-C8C148BFD9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xmlns="" id="{0169225D-AB19-BA7B-A38A-C7E5B89808DA}"/>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A11C5650-9BFB-0E06-6C67-FD60893523AC}"/>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xmlns="" id="{1D61375C-94D7-0248-BB8A-F9EE419430A0}"/>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2968125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BDCF676-5198-12BF-898A-EC9175229C9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599FEA89-6629-B491-84E9-D6AE0716F9AC}"/>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162848A9-8D31-9BA8-B5CC-A530A7E663D7}"/>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A90F2592-8660-EF19-E44C-F03C962C1134}"/>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xmlns="" id="{7B5FF565-17A1-08C0-6038-37519564A1E0}"/>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3954098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EB432D91-51F6-44F5-1692-F5082BFE2E61}"/>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xmlns="" id="{36142944-8F48-1E56-ADA3-C9C28290AB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xmlns="" id="{A0D899E2-299B-6A4A-AC6A-D2A70033B9E6}"/>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618572D5-682D-C90C-6CE8-D0741D4D0385}"/>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xmlns="" id="{D7D1D7D0-2594-E976-2595-7D782A2B08B3}"/>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121427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FF00725-B599-801F-AA39-ED69A755033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2EBCAAD7-24F2-3ED2-FFEE-F2012976D8C5}"/>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xmlns="" id="{D447B24E-57A8-89B2-599C-A1C90E555037}"/>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xmlns="" id="{FE8C0969-B702-65C6-3CAE-175E44299449}"/>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6" name="Symbol zastępczy stopki 5">
            <a:extLst>
              <a:ext uri="{FF2B5EF4-FFF2-40B4-BE49-F238E27FC236}">
                <a16:creationId xmlns:a16="http://schemas.microsoft.com/office/drawing/2014/main" xmlns="" id="{867E6237-14EC-FC07-6273-76A5242D434A}"/>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xmlns="" id="{5AB11FD4-A51B-9EE3-6062-08C4E9CDFB1F}"/>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178965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D4D1466-FEAD-FF5D-F48B-0E9514462AAD}"/>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xmlns="" id="{15BCDB1F-1F5B-B718-E520-B52A8BDD21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xmlns="" id="{C5AD135F-08B9-96CC-0B8C-520F963D6DBB}"/>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xmlns="" id="{6D5B1D60-A4E7-36E2-08BD-A4234C47C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xmlns="" id="{BDFC96F8-D986-F454-830D-D52BE46D80D8}"/>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xmlns="" id="{92307346-09D3-C2BC-6F98-8827282EE96E}"/>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8" name="Symbol zastępczy stopki 7">
            <a:extLst>
              <a:ext uri="{FF2B5EF4-FFF2-40B4-BE49-F238E27FC236}">
                <a16:creationId xmlns:a16="http://schemas.microsoft.com/office/drawing/2014/main" xmlns="" id="{CE2AD160-BEC4-CDCA-EE6B-103FE86F0FEE}"/>
              </a:ext>
            </a:extLst>
          </p:cNvPr>
          <p:cNvSpPr>
            <a:spLocks noGrp="1"/>
          </p:cNvSpPr>
          <p:nvPr>
            <p:ph type="ftr" sz="quarter" idx="11"/>
          </p:nvPr>
        </p:nvSpPr>
        <p:spPr/>
        <p:txBody>
          <a:bodyPr/>
          <a:lstStyle/>
          <a:p>
            <a:endParaRPr lang="pl-PL" dirty="0"/>
          </a:p>
        </p:txBody>
      </p:sp>
      <p:sp>
        <p:nvSpPr>
          <p:cNvPr id="9" name="Symbol zastępczy numeru slajdu 8">
            <a:extLst>
              <a:ext uri="{FF2B5EF4-FFF2-40B4-BE49-F238E27FC236}">
                <a16:creationId xmlns:a16="http://schemas.microsoft.com/office/drawing/2014/main" xmlns="" id="{83A0513B-3FC3-0373-3865-01BF6D12678D}"/>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3699060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143305C-5427-D226-9E37-332DEC3C848F}"/>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xmlns="" id="{38FFE1F8-064B-FEE6-7CDA-D1F7ECECC31D}"/>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4" name="Symbol zastępczy stopki 3">
            <a:extLst>
              <a:ext uri="{FF2B5EF4-FFF2-40B4-BE49-F238E27FC236}">
                <a16:creationId xmlns:a16="http://schemas.microsoft.com/office/drawing/2014/main" xmlns="" id="{6A06D9DF-3F66-61B6-45EC-32DF57AC407B}"/>
              </a:ext>
            </a:extLst>
          </p:cNvPr>
          <p:cNvSpPr>
            <a:spLocks noGrp="1"/>
          </p:cNvSpPr>
          <p:nvPr>
            <p:ph type="ftr" sz="quarter" idx="11"/>
          </p:nvPr>
        </p:nvSpPr>
        <p:spPr/>
        <p:txBody>
          <a:bodyPr/>
          <a:lstStyle/>
          <a:p>
            <a:endParaRPr lang="pl-PL" dirty="0"/>
          </a:p>
        </p:txBody>
      </p:sp>
      <p:sp>
        <p:nvSpPr>
          <p:cNvPr id="5" name="Symbol zastępczy numeru slajdu 4">
            <a:extLst>
              <a:ext uri="{FF2B5EF4-FFF2-40B4-BE49-F238E27FC236}">
                <a16:creationId xmlns:a16="http://schemas.microsoft.com/office/drawing/2014/main" xmlns="" id="{60A6EBA4-25E6-A883-8C4D-87DE84ED62A3}"/>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4194609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xmlns="" id="{B9134599-30FF-BC48-CC17-757B85743F4A}"/>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3" name="Symbol zastępczy stopki 2">
            <a:extLst>
              <a:ext uri="{FF2B5EF4-FFF2-40B4-BE49-F238E27FC236}">
                <a16:creationId xmlns:a16="http://schemas.microsoft.com/office/drawing/2014/main" xmlns="" id="{01433802-2D8A-E551-F514-80058F31AC7E}"/>
              </a:ext>
            </a:extLst>
          </p:cNvPr>
          <p:cNvSpPr>
            <a:spLocks noGrp="1"/>
          </p:cNvSpPr>
          <p:nvPr>
            <p:ph type="ftr" sz="quarter" idx="11"/>
          </p:nvPr>
        </p:nvSpPr>
        <p:spPr/>
        <p:txBody>
          <a:bodyPr/>
          <a:lstStyle/>
          <a:p>
            <a:endParaRPr lang="pl-PL" dirty="0"/>
          </a:p>
        </p:txBody>
      </p:sp>
      <p:sp>
        <p:nvSpPr>
          <p:cNvPr id="4" name="Symbol zastępczy numeru slajdu 3">
            <a:extLst>
              <a:ext uri="{FF2B5EF4-FFF2-40B4-BE49-F238E27FC236}">
                <a16:creationId xmlns:a16="http://schemas.microsoft.com/office/drawing/2014/main" xmlns="" id="{CC33629D-1387-1656-035A-7D35C8C84749}"/>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317539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890B744-42AB-5CAC-C307-61D4C73699E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xmlns="" id="{755F9736-19F5-1844-5405-EE4F9348A4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xmlns="" id="{CFEA0A26-D084-4F76-5A86-704031630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BC2E8820-0AAA-15AE-3364-8701F8D680B6}"/>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6" name="Symbol zastępczy stopki 5">
            <a:extLst>
              <a:ext uri="{FF2B5EF4-FFF2-40B4-BE49-F238E27FC236}">
                <a16:creationId xmlns:a16="http://schemas.microsoft.com/office/drawing/2014/main" xmlns="" id="{C5E011DE-ED70-1802-ABF6-F682C18062CD}"/>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xmlns="" id="{656BFB0A-A548-1C47-88B4-8B83E8C7293A}"/>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2361828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93F1D85-A67A-57E3-CDD5-515A10847A5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xmlns="" id="{8484D02B-9499-3AED-0EEC-9FD2B65B3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a:extLst>
              <a:ext uri="{FF2B5EF4-FFF2-40B4-BE49-F238E27FC236}">
                <a16:creationId xmlns:a16="http://schemas.microsoft.com/office/drawing/2014/main" xmlns="" id="{C043A1AD-2AEB-DB1A-F07A-0E0E92C6D7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6A37007D-8470-E1BF-98E4-91BBF3B205DE}"/>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6" name="Symbol zastępczy stopki 5">
            <a:extLst>
              <a:ext uri="{FF2B5EF4-FFF2-40B4-BE49-F238E27FC236}">
                <a16:creationId xmlns:a16="http://schemas.microsoft.com/office/drawing/2014/main" xmlns="" id="{F143CC11-9081-3CC6-F624-DE4B8D0B8887}"/>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xmlns="" id="{A267F875-263A-9F7F-5F91-7A135CC5C412}"/>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24099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D21A63BB-21C8-2F57-E3F9-5F410CEE1340}"/>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xmlns="" id="{0D5D1919-1951-7EC0-9C15-70EAC1355876}"/>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9949C2B9-3936-6445-1E1E-A0C03CBA7D66}"/>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8C42A7CF-7741-B4ED-6D1F-7F79DABFED64}"/>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xmlns="" id="{0685652C-ABC6-65B7-09A0-152386C550C5}"/>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108872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xmlns="" id="{C6F87626-FB59-4839-49E9-9DD5E0A16C77}"/>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xmlns="" id="{64C3CCE3-8E7D-4B0E-62B5-4D058C4795C0}"/>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DF4A0B63-C199-D697-89AE-40CFAA74462D}"/>
              </a:ext>
            </a:extLst>
          </p:cNvPr>
          <p:cNvSpPr>
            <a:spLocks noGrp="1"/>
          </p:cNvSpPr>
          <p:nvPr>
            <p:ph type="dt" sz="half" idx="10"/>
          </p:nvPr>
        </p:nvSpPr>
        <p:spPr/>
        <p:txBody>
          <a:body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BD3792FB-66CF-C60B-8151-142A72E55972}"/>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xmlns="" id="{C3BEBCD9-A37B-A111-C9A5-2C2B9699B43B}"/>
              </a:ext>
            </a:extLst>
          </p:cNvPr>
          <p:cNvSpPr>
            <a:spLocks noGrp="1"/>
          </p:cNvSpPr>
          <p:nvPr>
            <p:ph type="sldNum" sz="quarter" idx="12"/>
          </p:nvPr>
        </p:nvSpPr>
        <p:spPr/>
        <p:txBody>
          <a:bodyPr/>
          <a:lstStyle/>
          <a:p>
            <a:fld id="{2C059CB2-C9AC-4E06-9428-B7989AD490B6}" type="slidenum">
              <a:rPr lang="pl-PL" smtClean="0"/>
              <a:t>‹#›</a:t>
            </a:fld>
            <a:endParaRPr lang="pl-PL" dirty="0"/>
          </a:p>
        </p:txBody>
      </p:sp>
    </p:spTree>
    <p:extLst>
      <p:ext uri="{BB962C8B-B14F-4D97-AF65-F5344CB8AC3E}">
        <p14:creationId xmlns:p14="http://schemas.microsoft.com/office/powerpoint/2010/main" val="254564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xmlns="" id="{60588731-B026-68D8-D3DF-C9A94A7891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xmlns="" id="{40B9274A-A5E7-B9EF-DE23-4770F24C6F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23E62487-88EE-E8E2-E08B-C9A6155B6D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B4508-B97A-48AF-8B9C-39F310BBDBAF}" type="datetimeFigureOut">
              <a:rPr lang="pl-PL" smtClean="0"/>
              <a:t>27.09.2023</a:t>
            </a:fld>
            <a:endParaRPr lang="pl-PL" dirty="0"/>
          </a:p>
        </p:txBody>
      </p:sp>
      <p:sp>
        <p:nvSpPr>
          <p:cNvPr id="5" name="Symbol zastępczy stopki 4">
            <a:extLst>
              <a:ext uri="{FF2B5EF4-FFF2-40B4-BE49-F238E27FC236}">
                <a16:creationId xmlns:a16="http://schemas.microsoft.com/office/drawing/2014/main" xmlns="" id="{8FBBC649-1C08-95FA-BB69-40ECFCBF98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a:extLst>
              <a:ext uri="{FF2B5EF4-FFF2-40B4-BE49-F238E27FC236}">
                <a16:creationId xmlns:a16="http://schemas.microsoft.com/office/drawing/2014/main" xmlns="" id="{1B4A6145-D64E-BBCC-A83D-C8BE821915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59CB2-C9AC-4E06-9428-B7989AD490B6}" type="slidenum">
              <a:rPr lang="pl-PL" smtClean="0"/>
              <a:t>‹#›</a:t>
            </a:fld>
            <a:endParaRPr lang="pl-PL" dirty="0"/>
          </a:p>
        </p:txBody>
      </p:sp>
    </p:spTree>
    <p:extLst>
      <p:ext uri="{BB962C8B-B14F-4D97-AF65-F5344CB8AC3E}">
        <p14:creationId xmlns:p14="http://schemas.microsoft.com/office/powerpoint/2010/main" val="202581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1.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jp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2.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69.emf"/><Relationship Id="rId4" Type="http://schemas.openxmlformats.org/officeDocument/2006/relationships/image" Target="../media/image68.emf"/></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12086F4A-1B5D-C4CA-9DEF-4D26CF6CE05F}"/>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3393878" cy="954107"/>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NEW AIR CURTAIN</a:t>
              </a:r>
              <a:br>
                <a:rPr lang="pl-PL" sz="2800" b="1" dirty="0">
                  <a:latin typeface="Poppins" panose="00000500000000000000" pitchFamily="50" charset="-18"/>
                  <a:cs typeface="Poppins" panose="00000500000000000000" pitchFamily="50" charset="-18"/>
                </a:rPr>
              </a:br>
              <a:r>
                <a:rPr lang="pl-PL" sz="2800" b="1" dirty="0" err="1">
                  <a:latin typeface="Poppins" panose="00000500000000000000" pitchFamily="50" charset="-18"/>
                  <a:cs typeface="Poppins" panose="00000500000000000000" pitchFamily="50" charset="-18"/>
                </a:rPr>
                <a:t>ELiS</a:t>
              </a:r>
              <a:r>
                <a:rPr lang="pl-PL" sz="2800" b="1" dirty="0">
                  <a:latin typeface="Poppins" panose="00000500000000000000" pitchFamily="50" charset="-18"/>
                  <a:cs typeface="Poppins" panose="00000500000000000000" pitchFamily="50" charset="-18"/>
                </a:rPr>
                <a:t> AX</a:t>
              </a: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3933734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xmlns="" id="{B48446E6-10A1-1E05-3167-D402CCFC1B95}"/>
              </a:ext>
            </a:extLst>
          </p:cNvPr>
          <p:cNvPicPr>
            <a:picLocks noChangeAspect="1"/>
          </p:cNvPicPr>
          <p:nvPr/>
        </p:nvPicPr>
        <p:blipFill rotWithShape="1">
          <a:blip r:embed="rId3">
            <a:extLst>
              <a:ext uri="{28A0092B-C50C-407E-A947-70E740481C1C}">
                <a14:useLocalDpi xmlns:a14="http://schemas.microsoft.com/office/drawing/2010/main" val="0"/>
              </a:ext>
            </a:extLst>
          </a:blip>
          <a:srcRect t="9657" r="33117" b="7625"/>
          <a:stretch/>
        </p:blipFill>
        <p:spPr>
          <a:xfrm>
            <a:off x="5875246" y="1252662"/>
            <a:ext cx="6316754" cy="4962939"/>
          </a:xfrm>
          <a:prstGeom prst="rect">
            <a:avLst/>
          </a:prstGeom>
          <a:effectLst>
            <a:softEdge rad="0"/>
          </a:effectLst>
        </p:spPr>
      </p:pic>
      <p:sp>
        <p:nvSpPr>
          <p:cNvPr id="2" name="Prostokąt 1">
            <a:extLst>
              <a:ext uri="{FF2B5EF4-FFF2-40B4-BE49-F238E27FC236}">
                <a16:creationId xmlns:a16="http://schemas.microsoft.com/office/drawing/2014/main" xmlns="" id="{26262B70-73D9-57B6-4D3C-CC5FDD34922C}"/>
              </a:ext>
            </a:extLst>
          </p:cNvPr>
          <p:cNvSpPr/>
          <p:nvPr/>
        </p:nvSpPr>
        <p:spPr>
          <a:xfrm>
            <a:off x="717959" y="893335"/>
            <a:ext cx="499661" cy="1506965"/>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3262432"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The most important features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and advantages devices</a:t>
            </a:r>
            <a:endParaRPr lang="pl-PL" sz="1600" b="1" dirty="0">
              <a:latin typeface="Poppins" panose="00000500000000000000" pitchFamily="2" charset="-18"/>
              <a:cs typeface="Poppins" panose="00000500000000000000" pitchFamily="2" charset="-18"/>
            </a:endParaRPr>
          </a:p>
        </p:txBody>
      </p:sp>
      <p:sp>
        <p:nvSpPr>
          <p:cNvPr id="4" name="pole tekstowe 3">
            <a:extLst>
              <a:ext uri="{FF2B5EF4-FFF2-40B4-BE49-F238E27FC236}">
                <a16:creationId xmlns:a16="http://schemas.microsoft.com/office/drawing/2014/main" xmlns="" id="{4FA0EB2A-1D70-D74D-118E-6AC784D35998}"/>
              </a:ext>
            </a:extLst>
          </p:cNvPr>
          <p:cNvSpPr txBox="1"/>
          <p:nvPr/>
        </p:nvSpPr>
        <p:spPr>
          <a:xfrm>
            <a:off x="1496655" y="2010604"/>
            <a:ext cx="9444497" cy="6109621"/>
          </a:xfrm>
          <a:prstGeom prst="rect">
            <a:avLst/>
          </a:prstGeom>
          <a:noFill/>
        </p:spPr>
        <p:txBody>
          <a:bodyPr wrap="square" rtlCol="0">
            <a:spAutoFit/>
          </a:bodyPr>
          <a:lstStyle/>
          <a:p>
            <a:pPr marL="285750" indent="-285750">
              <a:lnSpc>
                <a:spcPct val="150000"/>
              </a:lnSpc>
              <a:spcBef>
                <a:spcPts val="600"/>
              </a:spcBef>
              <a:spcAft>
                <a:spcPts val="600"/>
              </a:spcAft>
              <a:buFont typeface="Arial" panose="020B0604020202020204" pitchFamily="34" charset="0"/>
              <a:buChar char="•"/>
            </a:pPr>
            <a:endParaRPr lang="pl-PL" sz="1400" dirty="0">
              <a:latin typeface="Poppins" panose="00000500000000000000" pitchFamily="50" charset="-18"/>
              <a:cs typeface="Poppins" panose="00000500000000000000" pitchFamily="50"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Cooperation with low-temperature heat sources - the use of 3- and 4-row heat exchangers</a:t>
            </a:r>
            <a:r>
              <a:rPr lang="pl-PL" sz="1400" dirty="0">
                <a:latin typeface="Poppins" panose="00000500000000000000" pitchFamily="2" charset="-18"/>
                <a:cs typeface="Poppins" panose="00000500000000000000" pitchFamily="2" charset="-18"/>
              </a:rPr>
              <a:t>.</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Two variants of the curtain: AX36 with a range of 3.6 m and AX45 with a range of 4.5 m.</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pl-PL" sz="1400" dirty="0">
                <a:latin typeface="Poppins" panose="00000500000000000000" pitchFamily="2" charset="-18"/>
                <a:cs typeface="Poppins" panose="00000500000000000000" pitchFamily="2" charset="-18"/>
              </a:rPr>
              <a:t>4 </a:t>
            </a:r>
            <a:r>
              <a:rPr lang="en-US" sz="1400" dirty="0">
                <a:latin typeface="Poppins" panose="00000500000000000000" pitchFamily="2" charset="-18"/>
                <a:cs typeface="Poppins" panose="00000500000000000000" pitchFamily="2" charset="-18"/>
              </a:rPr>
              <a:t>lengths: 1; 1.5; 2 and 2.5 m.</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Wide range of heating power.</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Quiet and energy-saving EC centrifugal fans.</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pl-PL" sz="1400" dirty="0" err="1">
                <a:latin typeface="Poppins" panose="00000500000000000000" pitchFamily="2" charset="-18"/>
                <a:cs typeface="Poppins" panose="00000500000000000000" pitchFamily="2" charset="-18"/>
              </a:rPr>
              <a:t>Build</a:t>
            </a:r>
            <a:r>
              <a:rPr lang="pl-PL" sz="1400" dirty="0">
                <a:latin typeface="Poppins" panose="00000500000000000000" pitchFamily="2" charset="-18"/>
                <a:cs typeface="Poppins" panose="00000500000000000000" pitchFamily="2" charset="-18"/>
              </a:rPr>
              <a:t> in DRV </a:t>
            </a: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Quick start of the fans (via PWM signal).</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err="1">
                <a:latin typeface="Poppins" panose="00000500000000000000" pitchFamily="2" charset="-18"/>
                <a:cs typeface="Poppins" panose="00000500000000000000" pitchFamily="2" charset="-18"/>
              </a:rPr>
              <a:t>OPTIsmart</a:t>
            </a:r>
            <a:r>
              <a:rPr lang="en-US" sz="1400" dirty="0">
                <a:latin typeface="Poppins" panose="00000500000000000000" pitchFamily="2" charset="-18"/>
                <a:cs typeface="Poppins" panose="00000500000000000000" pitchFamily="2" charset="-18"/>
              </a:rPr>
              <a:t> technology.</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OPTI</a:t>
            </a:r>
            <a:r>
              <a:rPr lang="pl-PL" sz="1400" dirty="0" err="1">
                <a:latin typeface="Poppins" panose="00000500000000000000" pitchFamily="2" charset="-18"/>
                <a:cs typeface="Poppins" panose="00000500000000000000" pitchFamily="2" charset="-18"/>
              </a:rPr>
              <a:t>flow</a:t>
            </a:r>
            <a:r>
              <a:rPr lang="pl-PL" sz="1400" dirty="0">
                <a:latin typeface="Poppins" panose="00000500000000000000" pitchFamily="2" charset="-18"/>
                <a:cs typeface="Poppins" panose="00000500000000000000" pitchFamily="2" charset="-18"/>
              </a:rPr>
              <a:t> </a:t>
            </a:r>
            <a:r>
              <a:rPr lang="en-US" sz="1400" dirty="0">
                <a:latin typeface="Poppins" panose="00000500000000000000" pitchFamily="2" charset="-18"/>
                <a:cs typeface="Poppins" panose="00000500000000000000" pitchFamily="2" charset="-18"/>
              </a:rPr>
              <a:t> technology.</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endParaRPr lang="pl-PL" sz="1400" dirty="0">
              <a:latin typeface="Poppins" panose="00000500000000000000" pitchFamily="50" charset="-18"/>
              <a:cs typeface="Poppins" panose="00000500000000000000" pitchFamily="50" charset="-18"/>
            </a:endParaRPr>
          </a:p>
          <a:p>
            <a:pPr>
              <a:lnSpc>
                <a:spcPct val="150000"/>
              </a:lnSpc>
              <a:spcBef>
                <a:spcPts val="600"/>
              </a:spcBef>
              <a:spcAft>
                <a:spcPts val="600"/>
              </a:spcAft>
            </a:pPr>
            <a:r>
              <a:rPr lang="pl-PL" sz="1400" dirty="0">
                <a:latin typeface="Poppins" panose="00000500000000000000" pitchFamily="50" charset="-18"/>
                <a:cs typeface="Poppins" panose="00000500000000000000" pitchFamily="50" charset="-18"/>
              </a:rPr>
              <a:t> </a:t>
            </a:r>
            <a:r>
              <a:rPr lang="pl-PL" sz="1400" dirty="0" err="1">
                <a:latin typeface="Poppins" panose="00000500000000000000" pitchFamily="50" charset="-18"/>
                <a:cs typeface="Poppins" panose="00000500000000000000" pitchFamily="50" charset="-18"/>
              </a:rPr>
              <a:t>OPTIflow</a:t>
            </a:r>
            <a:r>
              <a:rPr lang="pl-PL" sz="1400" dirty="0">
                <a:latin typeface="Poppins" panose="00000500000000000000" pitchFamily="50" charset="-18"/>
                <a:cs typeface="Poppins" panose="00000500000000000000" pitchFamily="50" charset="-18"/>
              </a:rPr>
              <a:t>.</a:t>
            </a:r>
          </a:p>
          <a:p>
            <a:pPr marL="285750" indent="-285750">
              <a:lnSpc>
                <a:spcPct val="150000"/>
              </a:lnSpc>
              <a:spcBef>
                <a:spcPts val="600"/>
              </a:spcBef>
              <a:spcAft>
                <a:spcPts val="600"/>
              </a:spcAft>
              <a:buFont typeface="Arial" panose="020B0604020202020204" pitchFamily="34" charset="0"/>
              <a:buChar char="•"/>
            </a:pPr>
            <a:r>
              <a:rPr lang="pl-PL" sz="1400" dirty="0">
                <a:latin typeface="Poppins" panose="00000500000000000000" pitchFamily="50" charset="-18"/>
                <a:cs typeface="Poppins" panose="00000500000000000000" pitchFamily="50" charset="-18"/>
              </a:rPr>
              <a:t>Zastosowanie technologii </a:t>
            </a:r>
            <a:r>
              <a:rPr lang="pl-PL" sz="1400" dirty="0" err="1">
                <a:latin typeface="Poppins" panose="00000500000000000000" pitchFamily="50" charset="-18"/>
                <a:cs typeface="Poppins" panose="00000500000000000000" pitchFamily="50" charset="-18"/>
              </a:rPr>
              <a:t>OPTIsmart</a:t>
            </a:r>
            <a:r>
              <a:rPr lang="pl-PL" sz="1400" dirty="0">
                <a:latin typeface="Poppins" panose="00000500000000000000" pitchFamily="50" charset="-18"/>
                <a:cs typeface="Poppins" panose="00000500000000000000" pitchFamily="50" charset="-18"/>
              </a:rPr>
              <a:t>.</a:t>
            </a:r>
          </a:p>
        </p:txBody>
      </p:sp>
      <p:pic>
        <p:nvPicPr>
          <p:cNvPr id="5" name="Obraz 4">
            <a:extLst>
              <a:ext uri="{FF2B5EF4-FFF2-40B4-BE49-F238E27FC236}">
                <a16:creationId xmlns:a16="http://schemas.microsoft.com/office/drawing/2014/main" xmlns="" id="{A18EE769-EDCC-A490-4440-1341FC9306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rostokąt 5">
            <a:extLst>
              <a:ext uri="{FF2B5EF4-FFF2-40B4-BE49-F238E27FC236}">
                <a16:creationId xmlns:a16="http://schemas.microsoft.com/office/drawing/2014/main" xmlns="" id="{15C1054B-706F-CEB3-D48F-9D2DC3FECF2D}"/>
              </a:ext>
            </a:extLst>
          </p:cNvPr>
          <p:cNvSpPr/>
          <p:nvPr/>
        </p:nvSpPr>
        <p:spPr>
          <a:xfrm>
            <a:off x="10686101" y="2916433"/>
            <a:ext cx="958343" cy="3255065"/>
          </a:xfrm>
          <a:prstGeom prst="rect">
            <a:avLst/>
          </a:prstGeom>
          <a:solidFill>
            <a:srgbClr val="D1C8B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1446471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descr="Obraz zawierający okno, wewnątrz, budynek, biały&#10;&#10;Opis wygenerowany automatycznie">
            <a:extLst>
              <a:ext uri="{FF2B5EF4-FFF2-40B4-BE49-F238E27FC236}">
                <a16:creationId xmlns:a16="http://schemas.microsoft.com/office/drawing/2014/main" xmlns="" id="{C8791754-50DA-A7B8-2D13-DB70F17099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551" t="2697" r="42032" b="10526"/>
          <a:stretch/>
        </p:blipFill>
        <p:spPr>
          <a:xfrm>
            <a:off x="7039429" y="0"/>
            <a:ext cx="5152571" cy="6858000"/>
          </a:xfrm>
          <a:prstGeom prst="rect">
            <a:avLst/>
          </a:prstGeom>
        </p:spPr>
      </p:pic>
      <p:sp>
        <p:nvSpPr>
          <p:cNvPr id="5" name="pole tekstowe 4">
            <a:extLst>
              <a:ext uri="{FF2B5EF4-FFF2-40B4-BE49-F238E27FC236}">
                <a16:creationId xmlns:a16="http://schemas.microsoft.com/office/drawing/2014/main" xmlns="" id="{B1BE0FA9-0983-2FC7-830A-26E29E07B1F4}"/>
              </a:ext>
            </a:extLst>
          </p:cNvPr>
          <p:cNvSpPr txBox="1"/>
          <p:nvPr/>
        </p:nvSpPr>
        <p:spPr>
          <a:xfrm>
            <a:off x="632233" y="2385848"/>
            <a:ext cx="5776686" cy="2615716"/>
          </a:xfrm>
          <a:prstGeom prst="rect">
            <a:avLst/>
          </a:prstGeom>
          <a:noFill/>
        </p:spPr>
        <p:txBody>
          <a:bodyPr wrap="square" rtlCol="0">
            <a:spAutoFit/>
          </a:bodyPr>
          <a:lstStyle/>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Representative facilities such as: banks, hotels, restaurants, car showrooms. </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Public facilities: galleries, museums. </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Medium-industrial facilities, warehouses. </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Objects using low-temperature heat sources. </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Zero-emission facilities.</a:t>
            </a:r>
            <a:endParaRPr lang="pl-PL" sz="1400" dirty="0">
              <a:latin typeface="Poppins" panose="00000500000000000000" pitchFamily="2" charset="-18"/>
              <a:cs typeface="Poppins" panose="00000500000000000000" pitchFamily="2" charset="-18"/>
            </a:endParaRPr>
          </a:p>
        </p:txBody>
      </p:sp>
      <p:pic>
        <p:nvPicPr>
          <p:cNvPr id="2" name="Obraz 1">
            <a:extLst>
              <a:ext uri="{FF2B5EF4-FFF2-40B4-BE49-F238E27FC236}">
                <a16:creationId xmlns:a16="http://schemas.microsoft.com/office/drawing/2014/main" xmlns="" id="{FD775D85-18EC-EB5F-E597-0BAF24DCC38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763433" y="442745"/>
            <a:ext cx="1881009" cy="420505"/>
          </a:xfrm>
          <a:prstGeom prst="rect">
            <a:avLst/>
          </a:prstGeom>
        </p:spPr>
      </p:pic>
      <p:sp>
        <p:nvSpPr>
          <p:cNvPr id="3" name="Prostokąt 2">
            <a:extLst>
              <a:ext uri="{FF2B5EF4-FFF2-40B4-BE49-F238E27FC236}">
                <a16:creationId xmlns:a16="http://schemas.microsoft.com/office/drawing/2014/main" xmlns="" id="{63A6A405-74E7-216C-5507-9F3A28259E74}"/>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pole tekstowe 3">
            <a:extLst>
              <a:ext uri="{FF2B5EF4-FFF2-40B4-BE49-F238E27FC236}">
                <a16:creationId xmlns:a16="http://schemas.microsoft.com/office/drawing/2014/main" xmlns="" id="{A5D8BB89-C471-3834-A7C3-49A926B0D9E2}"/>
              </a:ext>
            </a:extLst>
          </p:cNvPr>
          <p:cNvSpPr txBox="1"/>
          <p:nvPr/>
        </p:nvSpPr>
        <p:spPr>
          <a:xfrm>
            <a:off x="830509" y="1204032"/>
            <a:ext cx="1850186" cy="584775"/>
          </a:xfrm>
          <a:prstGeom prst="rect">
            <a:avLst/>
          </a:prstGeom>
          <a:noFill/>
        </p:spPr>
        <p:txBody>
          <a:bodyPr wrap="none" rtlCol="0">
            <a:spAutoFit/>
          </a:bodyPr>
          <a:lstStyle/>
          <a:p>
            <a:r>
              <a:rPr lang="pl-PL" sz="1600" b="1" dirty="0">
                <a:latin typeface="Poppins" panose="00000500000000000000" pitchFamily="2" charset="-18"/>
                <a:cs typeface="Poppins" panose="00000500000000000000" pitchFamily="2" charset="-18"/>
              </a:rPr>
              <a:t>A</a:t>
            </a:r>
            <a:r>
              <a:rPr lang="en-US" sz="1600" b="1" dirty="0" err="1">
                <a:latin typeface="Poppins" panose="00000500000000000000" pitchFamily="2" charset="-18"/>
                <a:cs typeface="Poppins" panose="00000500000000000000" pitchFamily="2" charset="-18"/>
              </a:rPr>
              <a:t>pplication</a:t>
            </a:r>
            <a:r>
              <a:rPr lang="en-US" sz="1600" b="1" dirty="0">
                <a:latin typeface="Poppins" panose="00000500000000000000" pitchFamily="2" charset="-18"/>
                <a:cs typeface="Poppins" panose="00000500000000000000" pitchFamily="2" charset="-18"/>
              </a:rPr>
              <a:t>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curtains</a:t>
            </a:r>
            <a:endParaRPr lang="pl-PL" sz="1600" b="1" dirty="0">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2110580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04-22-animacjaAX_EN_">
            <a:hlinkClick r:id="" action="ppaction://media"/>
            <a:extLst>
              <a:ext uri="{FF2B5EF4-FFF2-40B4-BE49-F238E27FC236}">
                <a16:creationId xmlns:a16="http://schemas.microsoft.com/office/drawing/2014/main" xmlns="" id="{D9BE5DC2-B24E-4CCF-E982-DC8F57CA0B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17166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75F360FB-3731-9391-4D36-AA9E89E3ACBD}"/>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1473480" cy="954107"/>
            </a:xfrm>
            <a:prstGeom prst="rect">
              <a:avLst/>
            </a:prstGeom>
            <a:noFill/>
          </p:spPr>
          <p:txBody>
            <a:bodyPr wrap="none" rtlCol="0">
              <a:spAutoFit/>
            </a:bodyPr>
            <a:lstStyle/>
            <a:p>
              <a:r>
                <a:rPr lang="pl-PL" sz="2800" b="1" dirty="0" err="1">
                  <a:latin typeface="Poppins" panose="00000500000000000000" pitchFamily="50" charset="-18"/>
                  <a:cs typeface="Poppins" panose="00000500000000000000" pitchFamily="50" charset="-18"/>
                </a:rPr>
                <a:t>ELiS</a:t>
              </a:r>
              <a:r>
                <a:rPr lang="pl-PL" sz="2800" b="1" dirty="0">
                  <a:latin typeface="Poppins" panose="00000500000000000000" pitchFamily="50" charset="-18"/>
                  <a:cs typeface="Poppins" panose="00000500000000000000" pitchFamily="50" charset="-18"/>
                </a:rPr>
                <a:t> AX</a:t>
              </a:r>
            </a:p>
            <a:p>
              <a:r>
                <a:rPr lang="pl-PL" sz="2800" b="1" dirty="0">
                  <a:latin typeface="Poppins" panose="00000500000000000000" pitchFamily="50" charset="-18"/>
                  <a:cs typeface="Poppins" panose="00000500000000000000" pitchFamily="50" charset="-18"/>
                </a:rPr>
                <a:t>TYPES</a:t>
              </a: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2055934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922047"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ELiS</a:t>
            </a:r>
            <a:r>
              <a:rPr lang="pl-PL" sz="1600" b="1" dirty="0">
                <a:latin typeface="Poppins" panose="00000500000000000000" pitchFamily="50" charset="-18"/>
                <a:cs typeface="Poppins" panose="00000500000000000000" pitchFamily="50" charset="-18"/>
              </a:rPr>
              <a:t> AX</a:t>
            </a:r>
          </a:p>
          <a:p>
            <a:r>
              <a:rPr lang="pl-PL" sz="1600" b="1" dirty="0" err="1">
                <a:latin typeface="Poppins" panose="00000500000000000000" pitchFamily="50" charset="-18"/>
                <a:cs typeface="Poppins" panose="00000500000000000000" pitchFamily="50" charset="-18"/>
              </a:rPr>
              <a:t>Types</a:t>
            </a:r>
            <a:endParaRPr lang="pl-PL" sz="1600" b="1"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sp>
        <p:nvSpPr>
          <p:cNvPr id="24" name="pole tekstowe 23">
            <a:extLst>
              <a:ext uri="{FF2B5EF4-FFF2-40B4-BE49-F238E27FC236}">
                <a16:creationId xmlns:a16="http://schemas.microsoft.com/office/drawing/2014/main" xmlns="" id="{E313B50D-1A7B-7044-5700-BB64D7AC09EF}"/>
              </a:ext>
            </a:extLst>
          </p:cNvPr>
          <p:cNvSpPr txBox="1"/>
          <p:nvPr/>
        </p:nvSpPr>
        <p:spPr>
          <a:xfrm>
            <a:off x="3480973" y="1909685"/>
            <a:ext cx="1657826"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AX36</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3,6 m)</a:t>
            </a:r>
          </a:p>
          <a:p>
            <a:endParaRPr lang="pl-PL" dirty="0"/>
          </a:p>
        </p:txBody>
      </p:sp>
      <p:sp>
        <p:nvSpPr>
          <p:cNvPr id="25" name="pole tekstowe 24">
            <a:extLst>
              <a:ext uri="{FF2B5EF4-FFF2-40B4-BE49-F238E27FC236}">
                <a16:creationId xmlns:a16="http://schemas.microsoft.com/office/drawing/2014/main" xmlns="" id="{DA69CA08-0702-A518-B3E8-BF34D1CB8979}"/>
              </a:ext>
            </a:extLst>
          </p:cNvPr>
          <p:cNvSpPr txBox="1"/>
          <p:nvPr/>
        </p:nvSpPr>
        <p:spPr>
          <a:xfrm>
            <a:off x="3480973" y="4622938"/>
            <a:ext cx="1661032"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AX45</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4,5 m)</a:t>
            </a:r>
          </a:p>
          <a:p>
            <a:endParaRPr lang="pl-PL" dirty="0"/>
          </a:p>
        </p:txBody>
      </p:sp>
      <p:sp>
        <p:nvSpPr>
          <p:cNvPr id="26" name="pole tekstowe 25">
            <a:extLst>
              <a:ext uri="{FF2B5EF4-FFF2-40B4-BE49-F238E27FC236}">
                <a16:creationId xmlns:a16="http://schemas.microsoft.com/office/drawing/2014/main" xmlns="" id="{17F25664-8896-2954-C8DF-C4C072E7CC53}"/>
              </a:ext>
            </a:extLst>
          </p:cNvPr>
          <p:cNvSpPr txBox="1"/>
          <p:nvPr/>
        </p:nvSpPr>
        <p:spPr>
          <a:xfrm>
            <a:off x="1330170" y="3318484"/>
            <a:ext cx="1657825" cy="769441"/>
          </a:xfrm>
          <a:prstGeom prst="rect">
            <a:avLst/>
          </a:prstGeom>
          <a:noFill/>
        </p:spPr>
        <p:txBody>
          <a:bodyPr wrap="none" rtlCol="0">
            <a:spAutoFit/>
          </a:bodyPr>
          <a:lstStyle/>
          <a:p>
            <a:pPr algn="ctr">
              <a:lnSpc>
                <a:spcPct val="150000"/>
              </a:lnSpc>
            </a:pPr>
            <a:r>
              <a:rPr lang="pl-PL" sz="3200" b="1" dirty="0">
                <a:latin typeface="Poppins" panose="00000500000000000000" pitchFamily="50" charset="-18"/>
                <a:cs typeface="Poppins" panose="00000500000000000000" pitchFamily="50" charset="-18"/>
              </a:rPr>
              <a:t>ELiS AX</a:t>
            </a:r>
          </a:p>
        </p:txBody>
      </p:sp>
      <p:grpSp>
        <p:nvGrpSpPr>
          <p:cNvPr id="4" name="Grupa 3">
            <a:extLst>
              <a:ext uri="{FF2B5EF4-FFF2-40B4-BE49-F238E27FC236}">
                <a16:creationId xmlns:a16="http://schemas.microsoft.com/office/drawing/2014/main" xmlns="" id="{AA6C6556-49B9-0AB7-917A-6B1ABF0F644A}"/>
              </a:ext>
            </a:extLst>
          </p:cNvPr>
          <p:cNvGrpSpPr/>
          <p:nvPr/>
        </p:nvGrpSpPr>
        <p:grpSpPr>
          <a:xfrm rot="16200000">
            <a:off x="1862779" y="3548478"/>
            <a:ext cx="2639066" cy="394093"/>
            <a:chOff x="3233163" y="2628896"/>
            <a:chExt cx="5896073" cy="638241"/>
          </a:xfrm>
        </p:grpSpPr>
        <p:sp>
          <p:nvSpPr>
            <p:cNvPr id="32" name="Nawias otwierający 31">
              <a:extLst>
                <a:ext uri="{FF2B5EF4-FFF2-40B4-BE49-F238E27FC236}">
                  <a16:creationId xmlns:a16="http://schemas.microsoft.com/office/drawing/2014/main" xmlns="" id="{B8941B2E-F30C-C85A-DCCC-30141AF38BF8}"/>
                </a:ext>
              </a:extLst>
            </p:cNvPr>
            <p:cNvSpPr/>
            <p:nvPr/>
          </p:nvSpPr>
          <p:spPr>
            <a:xfrm rot="5400000">
              <a:off x="6006743" y="144643"/>
              <a:ext cx="348915" cy="5896073"/>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6" name="Łącznik prosty 35">
              <a:extLst>
                <a:ext uri="{FF2B5EF4-FFF2-40B4-BE49-F238E27FC236}">
                  <a16:creationId xmlns:a16="http://schemas.microsoft.com/office/drawing/2014/main" xmlns="" id="{E31D5527-66E5-09F3-A596-5B49090541A9}"/>
                </a:ext>
              </a:extLst>
            </p:cNvPr>
            <p:cNvCxnSpPr>
              <a:cxnSpLocks/>
            </p:cNvCxnSpPr>
            <p:nvPr/>
          </p:nvCxnSpPr>
          <p:spPr>
            <a:xfrm flipV="1">
              <a:off x="6197092" y="2628900"/>
              <a:ext cx="0" cy="289322"/>
            </a:xfrm>
            <a:prstGeom prst="line">
              <a:avLst/>
            </a:prstGeom>
            <a:ln w="12700"/>
          </p:spPr>
          <p:style>
            <a:lnRef idx="1">
              <a:schemeClr val="dk1"/>
            </a:lnRef>
            <a:fillRef idx="0">
              <a:schemeClr val="dk1"/>
            </a:fillRef>
            <a:effectRef idx="0">
              <a:schemeClr val="dk1"/>
            </a:effectRef>
            <a:fontRef idx="minor">
              <a:schemeClr val="tx1"/>
            </a:fontRef>
          </p:style>
        </p:cxnSp>
      </p:grpSp>
      <p:pic>
        <p:nvPicPr>
          <p:cNvPr id="39" name="Obraz 38" descr="Obraz zawierający tekst&#10;&#10;Opis wygenerowany automatycznie">
            <a:extLst>
              <a:ext uri="{FF2B5EF4-FFF2-40B4-BE49-F238E27FC236}">
                <a16:creationId xmlns:a16="http://schemas.microsoft.com/office/drawing/2014/main" xmlns="" id="{96447B27-7479-63E7-8A14-B5E4B73EB2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5834" y="1384832"/>
            <a:ext cx="4405236" cy="1816422"/>
          </a:xfrm>
          <a:prstGeom prst="rect">
            <a:avLst/>
          </a:prstGeom>
        </p:spPr>
      </p:pic>
      <p:pic>
        <p:nvPicPr>
          <p:cNvPr id="40" name="Obraz 39" descr="Obraz zawierający tekst&#10;&#10;Opis wygenerowany automatycznie">
            <a:extLst>
              <a:ext uri="{FF2B5EF4-FFF2-40B4-BE49-F238E27FC236}">
                <a16:creationId xmlns:a16="http://schemas.microsoft.com/office/drawing/2014/main" xmlns="" id="{A69428A9-2E51-4C1F-6F9B-AC4F946F9D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5834" y="3983105"/>
            <a:ext cx="4405236" cy="1816422"/>
          </a:xfrm>
          <a:prstGeom prst="rect">
            <a:avLst/>
          </a:prstGeom>
        </p:spPr>
      </p:pic>
      <p:pic>
        <p:nvPicPr>
          <p:cNvPr id="41" name="Obraz 40">
            <a:extLst>
              <a:ext uri="{FF2B5EF4-FFF2-40B4-BE49-F238E27FC236}">
                <a16:creationId xmlns:a16="http://schemas.microsoft.com/office/drawing/2014/main" xmlns="" id="{29CC83BF-3997-9E7E-3DE7-A1593FA986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4056130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922047"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ELiS</a:t>
            </a:r>
            <a:r>
              <a:rPr lang="pl-PL" sz="1600" b="1" dirty="0">
                <a:latin typeface="Poppins" panose="00000500000000000000" pitchFamily="50" charset="-18"/>
                <a:cs typeface="Poppins" panose="00000500000000000000" pitchFamily="50" charset="-18"/>
              </a:rPr>
              <a:t> AX</a:t>
            </a:r>
          </a:p>
          <a:p>
            <a:r>
              <a:rPr lang="pl-PL" sz="1600" b="1" dirty="0" err="1">
                <a:latin typeface="Poppins" panose="00000500000000000000" pitchFamily="50" charset="-18"/>
                <a:cs typeface="Poppins" panose="00000500000000000000" pitchFamily="50" charset="-18"/>
              </a:rPr>
              <a:t>Types</a:t>
            </a:r>
            <a:endParaRPr lang="pl-PL" sz="1600" b="1"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sp>
        <p:nvSpPr>
          <p:cNvPr id="24" name="pole tekstowe 23">
            <a:extLst>
              <a:ext uri="{FF2B5EF4-FFF2-40B4-BE49-F238E27FC236}">
                <a16:creationId xmlns:a16="http://schemas.microsoft.com/office/drawing/2014/main" xmlns="" id="{E313B50D-1A7B-7044-5700-BB64D7AC09EF}"/>
              </a:ext>
            </a:extLst>
          </p:cNvPr>
          <p:cNvSpPr txBox="1"/>
          <p:nvPr/>
        </p:nvSpPr>
        <p:spPr>
          <a:xfrm>
            <a:off x="3480973" y="1909685"/>
            <a:ext cx="1657826"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AX36</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3,6 m)</a:t>
            </a:r>
          </a:p>
          <a:p>
            <a:endParaRPr lang="pl-PL" dirty="0"/>
          </a:p>
        </p:txBody>
      </p:sp>
      <p:sp>
        <p:nvSpPr>
          <p:cNvPr id="25" name="pole tekstowe 24">
            <a:extLst>
              <a:ext uri="{FF2B5EF4-FFF2-40B4-BE49-F238E27FC236}">
                <a16:creationId xmlns:a16="http://schemas.microsoft.com/office/drawing/2014/main" xmlns="" id="{DA69CA08-0702-A518-B3E8-BF34D1CB8979}"/>
              </a:ext>
            </a:extLst>
          </p:cNvPr>
          <p:cNvSpPr txBox="1"/>
          <p:nvPr/>
        </p:nvSpPr>
        <p:spPr>
          <a:xfrm>
            <a:off x="3480973" y="4622938"/>
            <a:ext cx="1661032"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AX45</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4,5 m)</a:t>
            </a:r>
          </a:p>
          <a:p>
            <a:endParaRPr lang="pl-PL" dirty="0"/>
          </a:p>
        </p:txBody>
      </p:sp>
      <p:sp>
        <p:nvSpPr>
          <p:cNvPr id="26" name="pole tekstowe 25">
            <a:extLst>
              <a:ext uri="{FF2B5EF4-FFF2-40B4-BE49-F238E27FC236}">
                <a16:creationId xmlns:a16="http://schemas.microsoft.com/office/drawing/2014/main" xmlns="" id="{17F25664-8896-2954-C8DF-C4C072E7CC53}"/>
              </a:ext>
            </a:extLst>
          </p:cNvPr>
          <p:cNvSpPr txBox="1"/>
          <p:nvPr/>
        </p:nvSpPr>
        <p:spPr>
          <a:xfrm>
            <a:off x="1330170" y="3318484"/>
            <a:ext cx="1657825" cy="769441"/>
          </a:xfrm>
          <a:prstGeom prst="rect">
            <a:avLst/>
          </a:prstGeom>
          <a:noFill/>
        </p:spPr>
        <p:txBody>
          <a:bodyPr wrap="none" rtlCol="0">
            <a:spAutoFit/>
          </a:bodyPr>
          <a:lstStyle/>
          <a:p>
            <a:pPr algn="ctr">
              <a:lnSpc>
                <a:spcPct val="150000"/>
              </a:lnSpc>
            </a:pPr>
            <a:r>
              <a:rPr lang="pl-PL" sz="3200" b="1" dirty="0">
                <a:latin typeface="Poppins" panose="00000500000000000000" pitchFamily="50" charset="-18"/>
                <a:cs typeface="Poppins" panose="00000500000000000000" pitchFamily="50" charset="-18"/>
              </a:rPr>
              <a:t>ELiS AX</a:t>
            </a:r>
          </a:p>
        </p:txBody>
      </p:sp>
      <p:grpSp>
        <p:nvGrpSpPr>
          <p:cNvPr id="4" name="Grupa 3">
            <a:extLst>
              <a:ext uri="{FF2B5EF4-FFF2-40B4-BE49-F238E27FC236}">
                <a16:creationId xmlns:a16="http://schemas.microsoft.com/office/drawing/2014/main" xmlns="" id="{AA6C6556-49B9-0AB7-917A-6B1ABF0F644A}"/>
              </a:ext>
            </a:extLst>
          </p:cNvPr>
          <p:cNvGrpSpPr/>
          <p:nvPr/>
        </p:nvGrpSpPr>
        <p:grpSpPr>
          <a:xfrm rot="16200000">
            <a:off x="1862779" y="3548478"/>
            <a:ext cx="2639066" cy="394093"/>
            <a:chOff x="3233163" y="2628896"/>
            <a:chExt cx="5896073" cy="638241"/>
          </a:xfrm>
        </p:grpSpPr>
        <p:sp>
          <p:nvSpPr>
            <p:cNvPr id="32" name="Nawias otwierający 31">
              <a:extLst>
                <a:ext uri="{FF2B5EF4-FFF2-40B4-BE49-F238E27FC236}">
                  <a16:creationId xmlns:a16="http://schemas.microsoft.com/office/drawing/2014/main" xmlns="" id="{B8941B2E-F30C-C85A-DCCC-30141AF38BF8}"/>
                </a:ext>
              </a:extLst>
            </p:cNvPr>
            <p:cNvSpPr/>
            <p:nvPr/>
          </p:nvSpPr>
          <p:spPr>
            <a:xfrm rot="5400000">
              <a:off x="6006743" y="144643"/>
              <a:ext cx="348915" cy="5896073"/>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6" name="Łącznik prosty 35">
              <a:extLst>
                <a:ext uri="{FF2B5EF4-FFF2-40B4-BE49-F238E27FC236}">
                  <a16:creationId xmlns:a16="http://schemas.microsoft.com/office/drawing/2014/main" xmlns="" id="{E31D5527-66E5-09F3-A596-5B49090541A9}"/>
                </a:ext>
              </a:extLst>
            </p:cNvPr>
            <p:cNvCxnSpPr>
              <a:cxnSpLocks/>
            </p:cNvCxnSpPr>
            <p:nvPr/>
          </p:nvCxnSpPr>
          <p:spPr>
            <a:xfrm flipV="1">
              <a:off x="6197092" y="2628900"/>
              <a:ext cx="0" cy="289322"/>
            </a:xfrm>
            <a:prstGeom prst="line">
              <a:avLst/>
            </a:prstGeom>
            <a:ln w="12700"/>
          </p:spPr>
          <p:style>
            <a:lnRef idx="1">
              <a:schemeClr val="dk1"/>
            </a:lnRef>
            <a:fillRef idx="0">
              <a:schemeClr val="dk1"/>
            </a:fillRef>
            <a:effectRef idx="0">
              <a:schemeClr val="dk1"/>
            </a:effectRef>
            <a:fontRef idx="minor">
              <a:schemeClr val="tx1"/>
            </a:fontRef>
          </p:style>
        </p:cxnSp>
      </p:grpSp>
      <p:grpSp>
        <p:nvGrpSpPr>
          <p:cNvPr id="15" name="Grupa 14">
            <a:extLst>
              <a:ext uri="{FF2B5EF4-FFF2-40B4-BE49-F238E27FC236}">
                <a16:creationId xmlns:a16="http://schemas.microsoft.com/office/drawing/2014/main" xmlns="" id="{F41E60C0-0EC2-C319-070B-04C1034B80D8}"/>
              </a:ext>
            </a:extLst>
          </p:cNvPr>
          <p:cNvGrpSpPr/>
          <p:nvPr/>
        </p:nvGrpSpPr>
        <p:grpSpPr>
          <a:xfrm rot="16200000">
            <a:off x="4702491" y="4792513"/>
            <a:ext cx="1342679" cy="402737"/>
            <a:chOff x="7736385" y="4725553"/>
            <a:chExt cx="2785707" cy="498030"/>
          </a:xfrm>
        </p:grpSpPr>
        <p:sp>
          <p:nvSpPr>
            <p:cNvPr id="16" name="Nawias otwierający 15">
              <a:extLst>
                <a:ext uri="{FF2B5EF4-FFF2-40B4-BE49-F238E27FC236}">
                  <a16:creationId xmlns:a16="http://schemas.microsoft.com/office/drawing/2014/main" xmlns="" id="{C349CBC3-544C-EAE6-A3FE-ECBD5C245E85}"/>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17" name="Łącznik prosty 16">
              <a:extLst>
                <a:ext uri="{FF2B5EF4-FFF2-40B4-BE49-F238E27FC236}">
                  <a16:creationId xmlns:a16="http://schemas.microsoft.com/office/drawing/2014/main" xmlns="" id="{43C331EC-766F-2F61-68A2-A1B70E8D9482}"/>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21" name="Prostokąt: zaokrąglone rogi 10">
            <a:extLst>
              <a:ext uri="{FF2B5EF4-FFF2-40B4-BE49-F238E27FC236}">
                <a16:creationId xmlns:a16="http://schemas.microsoft.com/office/drawing/2014/main" xmlns="" id="{98FBF684-418E-88F9-5CAD-7F4709E01203}"/>
              </a:ext>
            </a:extLst>
          </p:cNvPr>
          <p:cNvSpPr txBox="1"/>
          <p:nvPr/>
        </p:nvSpPr>
        <p:spPr>
          <a:xfrm>
            <a:off x="5822855" y="1011168"/>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AX36-W3R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3-row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28" name="Prostokąt: zaokrąglone rogi 10">
            <a:extLst>
              <a:ext uri="{FF2B5EF4-FFF2-40B4-BE49-F238E27FC236}">
                <a16:creationId xmlns:a16="http://schemas.microsoft.com/office/drawing/2014/main" xmlns="" id="{E4EF206D-69BE-DEF1-4CA4-090E675BE088}"/>
              </a:ext>
            </a:extLst>
          </p:cNvPr>
          <p:cNvSpPr txBox="1"/>
          <p:nvPr/>
        </p:nvSpPr>
        <p:spPr>
          <a:xfrm>
            <a:off x="5822855" y="2421065"/>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AX36-W4R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4-row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29" name="Prostokąt: zaokrąglone rogi 10">
            <a:extLst>
              <a:ext uri="{FF2B5EF4-FFF2-40B4-BE49-F238E27FC236}">
                <a16:creationId xmlns:a16="http://schemas.microsoft.com/office/drawing/2014/main" xmlns="" id="{9554EB6B-9A3A-A6DB-A2D5-7F193C972460}"/>
              </a:ext>
            </a:extLst>
          </p:cNvPr>
          <p:cNvSpPr txBox="1"/>
          <p:nvPr/>
        </p:nvSpPr>
        <p:spPr>
          <a:xfrm>
            <a:off x="5822855" y="3738411"/>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AX45-W3R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3-row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30" name="Prostokąt: zaokrąglone rogi 10">
            <a:extLst>
              <a:ext uri="{FF2B5EF4-FFF2-40B4-BE49-F238E27FC236}">
                <a16:creationId xmlns:a16="http://schemas.microsoft.com/office/drawing/2014/main" xmlns="" id="{8BE94106-7A20-ED0F-7ED3-B13C05E3BC80}"/>
              </a:ext>
            </a:extLst>
          </p:cNvPr>
          <p:cNvSpPr txBox="1"/>
          <p:nvPr/>
        </p:nvSpPr>
        <p:spPr>
          <a:xfrm>
            <a:off x="5822855" y="5099805"/>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AX45-W4R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4-row water exchanger</a:t>
            </a:r>
            <a:r>
              <a:rPr lang="pl-PL" sz="1200" kern="1200" dirty="0">
                <a:solidFill>
                  <a:schemeClr val="tx1"/>
                </a:solidFill>
                <a:latin typeface="Poppins" panose="00000500000000000000" pitchFamily="50" charset="-18"/>
                <a:cs typeface="Poppins" panose="00000500000000000000" pitchFamily="50" charset="-18"/>
              </a:rPr>
              <a:t>)</a:t>
            </a:r>
          </a:p>
        </p:txBody>
      </p:sp>
      <p:grpSp>
        <p:nvGrpSpPr>
          <p:cNvPr id="33" name="Grupa 32">
            <a:extLst>
              <a:ext uri="{FF2B5EF4-FFF2-40B4-BE49-F238E27FC236}">
                <a16:creationId xmlns:a16="http://schemas.microsoft.com/office/drawing/2014/main" xmlns="" id="{B169F506-7DE6-3114-7D49-5D88404A6ED3}"/>
              </a:ext>
            </a:extLst>
          </p:cNvPr>
          <p:cNvGrpSpPr/>
          <p:nvPr/>
        </p:nvGrpSpPr>
        <p:grpSpPr>
          <a:xfrm rot="16200000">
            <a:off x="4731904" y="1955512"/>
            <a:ext cx="1342679" cy="402737"/>
            <a:chOff x="7736383" y="4725553"/>
            <a:chExt cx="2785707" cy="498030"/>
          </a:xfrm>
        </p:grpSpPr>
        <p:sp>
          <p:nvSpPr>
            <p:cNvPr id="34" name="Nawias otwierający 33">
              <a:extLst>
                <a:ext uri="{FF2B5EF4-FFF2-40B4-BE49-F238E27FC236}">
                  <a16:creationId xmlns:a16="http://schemas.microsoft.com/office/drawing/2014/main" xmlns="" id="{4BA4CE37-33B2-E497-6126-E1BC186608BF}"/>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5" name="Łącznik prosty 34">
              <a:extLst>
                <a:ext uri="{FF2B5EF4-FFF2-40B4-BE49-F238E27FC236}">
                  <a16:creationId xmlns:a16="http://schemas.microsoft.com/office/drawing/2014/main" xmlns="" id="{5C7F9168-55AF-68F6-4EDF-FA73512E7135}"/>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pic>
        <p:nvPicPr>
          <p:cNvPr id="7" name="Obraz 6">
            <a:extLst>
              <a:ext uri="{FF2B5EF4-FFF2-40B4-BE49-F238E27FC236}">
                <a16:creationId xmlns:a16="http://schemas.microsoft.com/office/drawing/2014/main" xmlns="" id="{BFF69771-38EE-E88C-C53F-6CAB14875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Tree>
    <p:extLst>
      <p:ext uri="{BB962C8B-B14F-4D97-AF65-F5344CB8AC3E}">
        <p14:creationId xmlns:p14="http://schemas.microsoft.com/office/powerpoint/2010/main" val="1185151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922047"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ELiS</a:t>
            </a:r>
            <a:r>
              <a:rPr lang="pl-PL" sz="1600" b="1" dirty="0">
                <a:latin typeface="Poppins" panose="00000500000000000000" pitchFamily="50" charset="-18"/>
                <a:cs typeface="Poppins" panose="00000500000000000000" pitchFamily="50" charset="-18"/>
              </a:rPr>
              <a:t> AX</a:t>
            </a:r>
          </a:p>
          <a:p>
            <a:r>
              <a:rPr lang="pl-PL" sz="1600" b="1" dirty="0" err="1">
                <a:latin typeface="Poppins" panose="00000500000000000000" pitchFamily="50" charset="-18"/>
                <a:cs typeface="Poppins" panose="00000500000000000000" pitchFamily="50" charset="-18"/>
              </a:rPr>
              <a:t>Types</a:t>
            </a:r>
            <a:endParaRPr lang="pl-PL" sz="1600" b="1"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sp>
        <p:nvSpPr>
          <p:cNvPr id="24" name="pole tekstowe 23">
            <a:extLst>
              <a:ext uri="{FF2B5EF4-FFF2-40B4-BE49-F238E27FC236}">
                <a16:creationId xmlns:a16="http://schemas.microsoft.com/office/drawing/2014/main" xmlns="" id="{E313B50D-1A7B-7044-5700-BB64D7AC09EF}"/>
              </a:ext>
            </a:extLst>
          </p:cNvPr>
          <p:cNvSpPr txBox="1"/>
          <p:nvPr/>
        </p:nvSpPr>
        <p:spPr>
          <a:xfrm>
            <a:off x="3480973" y="1909685"/>
            <a:ext cx="1657826"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AX36</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3,6 m)</a:t>
            </a:r>
          </a:p>
          <a:p>
            <a:endParaRPr lang="pl-PL" dirty="0"/>
          </a:p>
        </p:txBody>
      </p:sp>
      <p:sp>
        <p:nvSpPr>
          <p:cNvPr id="25" name="pole tekstowe 24">
            <a:extLst>
              <a:ext uri="{FF2B5EF4-FFF2-40B4-BE49-F238E27FC236}">
                <a16:creationId xmlns:a16="http://schemas.microsoft.com/office/drawing/2014/main" xmlns="" id="{DA69CA08-0702-A518-B3E8-BF34D1CB8979}"/>
              </a:ext>
            </a:extLst>
          </p:cNvPr>
          <p:cNvSpPr txBox="1"/>
          <p:nvPr/>
        </p:nvSpPr>
        <p:spPr>
          <a:xfrm>
            <a:off x="3480973" y="4622938"/>
            <a:ext cx="1661032" cy="1061829"/>
          </a:xfrm>
          <a:prstGeom prst="rect">
            <a:avLst/>
          </a:prstGeom>
          <a:noFill/>
        </p:spPr>
        <p:txBody>
          <a:bodyPr wrap="none" rtlCol="0">
            <a:spAutoFit/>
          </a:bodyPr>
          <a:lstStyle/>
          <a:p>
            <a:pPr>
              <a:lnSpc>
                <a:spcPct val="150000"/>
              </a:lnSpc>
            </a:pPr>
            <a:r>
              <a:rPr lang="pl-PL" b="1" dirty="0">
                <a:latin typeface="Poppins" panose="00000500000000000000" pitchFamily="50" charset="-18"/>
                <a:cs typeface="Poppins" panose="00000500000000000000" pitchFamily="50" charset="-18"/>
              </a:rPr>
              <a:t>ELiS AX45</a:t>
            </a:r>
          </a:p>
          <a:p>
            <a:pPr>
              <a:lnSpc>
                <a:spcPct val="150000"/>
              </a:lnSpc>
            </a:pPr>
            <a:r>
              <a:rPr lang="pl-PL" sz="1200" dirty="0">
                <a:latin typeface="Poppins" panose="00000500000000000000" pitchFamily="50" charset="-18"/>
                <a:cs typeface="Poppins" panose="00000500000000000000" pitchFamily="50" charset="-18"/>
              </a:rPr>
              <a:t>(max.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4,5 m)</a:t>
            </a:r>
          </a:p>
          <a:p>
            <a:endParaRPr lang="pl-PL" dirty="0"/>
          </a:p>
        </p:txBody>
      </p:sp>
      <p:sp>
        <p:nvSpPr>
          <p:cNvPr id="26" name="pole tekstowe 25">
            <a:extLst>
              <a:ext uri="{FF2B5EF4-FFF2-40B4-BE49-F238E27FC236}">
                <a16:creationId xmlns:a16="http://schemas.microsoft.com/office/drawing/2014/main" xmlns="" id="{17F25664-8896-2954-C8DF-C4C072E7CC53}"/>
              </a:ext>
            </a:extLst>
          </p:cNvPr>
          <p:cNvSpPr txBox="1"/>
          <p:nvPr/>
        </p:nvSpPr>
        <p:spPr>
          <a:xfrm>
            <a:off x="1330170" y="3318484"/>
            <a:ext cx="1657825" cy="769441"/>
          </a:xfrm>
          <a:prstGeom prst="rect">
            <a:avLst/>
          </a:prstGeom>
          <a:noFill/>
        </p:spPr>
        <p:txBody>
          <a:bodyPr wrap="none" rtlCol="0">
            <a:spAutoFit/>
          </a:bodyPr>
          <a:lstStyle/>
          <a:p>
            <a:pPr algn="ctr">
              <a:lnSpc>
                <a:spcPct val="150000"/>
              </a:lnSpc>
            </a:pPr>
            <a:r>
              <a:rPr lang="pl-PL" sz="3200" b="1" dirty="0">
                <a:latin typeface="Poppins" panose="00000500000000000000" pitchFamily="50" charset="-18"/>
                <a:cs typeface="Poppins" panose="00000500000000000000" pitchFamily="50" charset="-18"/>
              </a:rPr>
              <a:t>ELiS AX</a:t>
            </a:r>
          </a:p>
        </p:txBody>
      </p:sp>
      <p:grpSp>
        <p:nvGrpSpPr>
          <p:cNvPr id="4" name="Grupa 3">
            <a:extLst>
              <a:ext uri="{FF2B5EF4-FFF2-40B4-BE49-F238E27FC236}">
                <a16:creationId xmlns:a16="http://schemas.microsoft.com/office/drawing/2014/main" xmlns="" id="{AA6C6556-49B9-0AB7-917A-6B1ABF0F644A}"/>
              </a:ext>
            </a:extLst>
          </p:cNvPr>
          <p:cNvGrpSpPr/>
          <p:nvPr/>
        </p:nvGrpSpPr>
        <p:grpSpPr>
          <a:xfrm rot="16200000">
            <a:off x="1862779" y="3548478"/>
            <a:ext cx="2639066" cy="394093"/>
            <a:chOff x="3233163" y="2628896"/>
            <a:chExt cx="5896073" cy="638241"/>
          </a:xfrm>
        </p:grpSpPr>
        <p:sp>
          <p:nvSpPr>
            <p:cNvPr id="32" name="Nawias otwierający 31">
              <a:extLst>
                <a:ext uri="{FF2B5EF4-FFF2-40B4-BE49-F238E27FC236}">
                  <a16:creationId xmlns:a16="http://schemas.microsoft.com/office/drawing/2014/main" xmlns="" id="{B8941B2E-F30C-C85A-DCCC-30141AF38BF8}"/>
                </a:ext>
              </a:extLst>
            </p:cNvPr>
            <p:cNvSpPr/>
            <p:nvPr/>
          </p:nvSpPr>
          <p:spPr>
            <a:xfrm rot="5400000">
              <a:off x="6006743" y="144643"/>
              <a:ext cx="348915" cy="5896073"/>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6" name="Łącznik prosty 35">
              <a:extLst>
                <a:ext uri="{FF2B5EF4-FFF2-40B4-BE49-F238E27FC236}">
                  <a16:creationId xmlns:a16="http://schemas.microsoft.com/office/drawing/2014/main" xmlns="" id="{E31D5527-66E5-09F3-A596-5B49090541A9}"/>
                </a:ext>
              </a:extLst>
            </p:cNvPr>
            <p:cNvCxnSpPr>
              <a:cxnSpLocks/>
            </p:cNvCxnSpPr>
            <p:nvPr/>
          </p:nvCxnSpPr>
          <p:spPr>
            <a:xfrm flipV="1">
              <a:off x="6197092" y="2628900"/>
              <a:ext cx="0" cy="289322"/>
            </a:xfrm>
            <a:prstGeom prst="line">
              <a:avLst/>
            </a:prstGeom>
            <a:ln w="12700"/>
          </p:spPr>
          <p:style>
            <a:lnRef idx="1">
              <a:schemeClr val="dk1"/>
            </a:lnRef>
            <a:fillRef idx="0">
              <a:schemeClr val="dk1"/>
            </a:fillRef>
            <a:effectRef idx="0">
              <a:schemeClr val="dk1"/>
            </a:effectRef>
            <a:fontRef idx="minor">
              <a:schemeClr val="tx1"/>
            </a:fontRef>
          </p:style>
        </p:cxnSp>
      </p:grpSp>
      <p:grpSp>
        <p:nvGrpSpPr>
          <p:cNvPr id="15" name="Grupa 14">
            <a:extLst>
              <a:ext uri="{FF2B5EF4-FFF2-40B4-BE49-F238E27FC236}">
                <a16:creationId xmlns:a16="http://schemas.microsoft.com/office/drawing/2014/main" xmlns="" id="{F41E60C0-0EC2-C319-070B-04C1034B80D8}"/>
              </a:ext>
            </a:extLst>
          </p:cNvPr>
          <p:cNvGrpSpPr/>
          <p:nvPr/>
        </p:nvGrpSpPr>
        <p:grpSpPr>
          <a:xfrm rot="16200000">
            <a:off x="4702491" y="4792513"/>
            <a:ext cx="1342679" cy="402737"/>
            <a:chOff x="7736385" y="4725553"/>
            <a:chExt cx="2785707" cy="498030"/>
          </a:xfrm>
        </p:grpSpPr>
        <p:sp>
          <p:nvSpPr>
            <p:cNvPr id="16" name="Nawias otwierający 15">
              <a:extLst>
                <a:ext uri="{FF2B5EF4-FFF2-40B4-BE49-F238E27FC236}">
                  <a16:creationId xmlns:a16="http://schemas.microsoft.com/office/drawing/2014/main" xmlns="" id="{C349CBC3-544C-EAE6-A3FE-ECBD5C245E85}"/>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17" name="Łącznik prosty 16">
              <a:extLst>
                <a:ext uri="{FF2B5EF4-FFF2-40B4-BE49-F238E27FC236}">
                  <a16:creationId xmlns:a16="http://schemas.microsoft.com/office/drawing/2014/main" xmlns="" id="{43C331EC-766F-2F61-68A2-A1B70E8D9482}"/>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21" name="Prostokąt: zaokrąglone rogi 10">
            <a:extLst>
              <a:ext uri="{FF2B5EF4-FFF2-40B4-BE49-F238E27FC236}">
                <a16:creationId xmlns:a16="http://schemas.microsoft.com/office/drawing/2014/main" xmlns="" id="{98FBF684-418E-88F9-5CAD-7F4709E01203}"/>
              </a:ext>
            </a:extLst>
          </p:cNvPr>
          <p:cNvSpPr txBox="1"/>
          <p:nvPr/>
        </p:nvSpPr>
        <p:spPr>
          <a:xfrm>
            <a:off x="5822855" y="1011168"/>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AX36-W3R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3-row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28" name="Prostokąt: zaokrąglone rogi 10">
            <a:extLst>
              <a:ext uri="{FF2B5EF4-FFF2-40B4-BE49-F238E27FC236}">
                <a16:creationId xmlns:a16="http://schemas.microsoft.com/office/drawing/2014/main" xmlns="" id="{E4EF206D-69BE-DEF1-4CA4-090E675BE088}"/>
              </a:ext>
            </a:extLst>
          </p:cNvPr>
          <p:cNvSpPr txBox="1"/>
          <p:nvPr/>
        </p:nvSpPr>
        <p:spPr>
          <a:xfrm>
            <a:off x="5822855" y="2421065"/>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AX36-W4R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4-row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29" name="Prostokąt: zaokrąglone rogi 10">
            <a:extLst>
              <a:ext uri="{FF2B5EF4-FFF2-40B4-BE49-F238E27FC236}">
                <a16:creationId xmlns:a16="http://schemas.microsoft.com/office/drawing/2014/main" xmlns="" id="{9554EB6B-9A3A-A6DB-A2D5-7F193C972460}"/>
              </a:ext>
            </a:extLst>
          </p:cNvPr>
          <p:cNvSpPr txBox="1"/>
          <p:nvPr/>
        </p:nvSpPr>
        <p:spPr>
          <a:xfrm>
            <a:off x="5822855" y="3738411"/>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AX45-W3R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3-row water exchanger</a:t>
            </a:r>
            <a:r>
              <a:rPr lang="pl-PL" sz="1200" kern="1200" dirty="0">
                <a:solidFill>
                  <a:schemeClr val="tx1"/>
                </a:solidFill>
                <a:latin typeface="Poppins" panose="00000500000000000000" pitchFamily="50" charset="-18"/>
                <a:cs typeface="Poppins" panose="00000500000000000000" pitchFamily="50" charset="-18"/>
              </a:rPr>
              <a:t>)</a:t>
            </a:r>
          </a:p>
        </p:txBody>
      </p:sp>
      <p:sp>
        <p:nvSpPr>
          <p:cNvPr id="30" name="Prostokąt: zaokrąglone rogi 10">
            <a:extLst>
              <a:ext uri="{FF2B5EF4-FFF2-40B4-BE49-F238E27FC236}">
                <a16:creationId xmlns:a16="http://schemas.microsoft.com/office/drawing/2014/main" xmlns="" id="{8BE94106-7A20-ED0F-7ED3-B13C05E3BC80}"/>
              </a:ext>
            </a:extLst>
          </p:cNvPr>
          <p:cNvSpPr txBox="1"/>
          <p:nvPr/>
        </p:nvSpPr>
        <p:spPr>
          <a:xfrm>
            <a:off x="5822855" y="5099805"/>
            <a:ext cx="2573545"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defTabSz="533400">
              <a:lnSpc>
                <a:spcPct val="90000"/>
              </a:lnSpc>
              <a:spcBef>
                <a:spcPct val="0"/>
              </a:spcBef>
              <a:spcAft>
                <a:spcPct val="35000"/>
              </a:spcAft>
              <a:buNone/>
            </a:pPr>
            <a:r>
              <a:rPr lang="pl-PL" sz="1600" b="1" kern="1200" dirty="0">
                <a:solidFill>
                  <a:schemeClr val="tx1"/>
                </a:solidFill>
                <a:latin typeface="Poppins" panose="00000500000000000000" pitchFamily="50" charset="-18"/>
                <a:cs typeface="Poppins" panose="00000500000000000000" pitchFamily="50" charset="-18"/>
              </a:rPr>
              <a:t>ELiS AX45-W4R</a:t>
            </a:r>
          </a:p>
          <a:p>
            <a:pPr marL="0" lvl="0" indent="0" defTabSz="533400">
              <a:lnSpc>
                <a:spcPct val="90000"/>
              </a:lnSpc>
              <a:spcBef>
                <a:spcPct val="0"/>
              </a:spcBef>
              <a:spcAft>
                <a:spcPct val="35000"/>
              </a:spcAft>
              <a:buNone/>
            </a:pPr>
            <a:r>
              <a:rPr lang="pl-PL" sz="1200" kern="1200" dirty="0">
                <a:solidFill>
                  <a:schemeClr val="tx1"/>
                </a:solidFill>
                <a:latin typeface="Poppins" panose="00000500000000000000" pitchFamily="50" charset="-18"/>
                <a:cs typeface="Poppins" panose="00000500000000000000" pitchFamily="50" charset="-18"/>
              </a:rPr>
              <a:t>(</a:t>
            </a:r>
            <a:r>
              <a:rPr lang="en-US" sz="1200" dirty="0">
                <a:solidFill>
                  <a:schemeClr val="tx1"/>
                </a:solidFill>
                <a:latin typeface="Poppins" panose="00000500000000000000" pitchFamily="2" charset="-18"/>
                <a:cs typeface="Poppins" panose="00000500000000000000" pitchFamily="2" charset="-18"/>
              </a:rPr>
              <a:t>4-row water exchanger</a:t>
            </a:r>
            <a:r>
              <a:rPr lang="pl-PL" sz="1200" kern="1200" dirty="0">
                <a:solidFill>
                  <a:schemeClr val="tx1"/>
                </a:solidFill>
                <a:latin typeface="Poppins" panose="00000500000000000000" pitchFamily="50" charset="-18"/>
                <a:cs typeface="Poppins" panose="00000500000000000000" pitchFamily="50" charset="-18"/>
              </a:rPr>
              <a:t>)</a:t>
            </a:r>
          </a:p>
        </p:txBody>
      </p:sp>
      <p:grpSp>
        <p:nvGrpSpPr>
          <p:cNvPr id="33" name="Grupa 32">
            <a:extLst>
              <a:ext uri="{FF2B5EF4-FFF2-40B4-BE49-F238E27FC236}">
                <a16:creationId xmlns:a16="http://schemas.microsoft.com/office/drawing/2014/main" xmlns="" id="{B169F506-7DE6-3114-7D49-5D88404A6ED3}"/>
              </a:ext>
            </a:extLst>
          </p:cNvPr>
          <p:cNvGrpSpPr/>
          <p:nvPr/>
        </p:nvGrpSpPr>
        <p:grpSpPr>
          <a:xfrm rot="16200000">
            <a:off x="4731904" y="1955512"/>
            <a:ext cx="1342679" cy="402737"/>
            <a:chOff x="7736383" y="4725553"/>
            <a:chExt cx="2785707" cy="498030"/>
          </a:xfrm>
        </p:grpSpPr>
        <p:sp>
          <p:nvSpPr>
            <p:cNvPr id="34" name="Nawias otwierający 33">
              <a:extLst>
                <a:ext uri="{FF2B5EF4-FFF2-40B4-BE49-F238E27FC236}">
                  <a16:creationId xmlns:a16="http://schemas.microsoft.com/office/drawing/2014/main" xmlns="" id="{4BA4CE37-33B2-E497-6126-E1BC186608BF}"/>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5" name="Łącznik prosty 34">
              <a:extLst>
                <a:ext uri="{FF2B5EF4-FFF2-40B4-BE49-F238E27FC236}">
                  <a16:creationId xmlns:a16="http://schemas.microsoft.com/office/drawing/2014/main" xmlns="" id="{5C7F9168-55AF-68F6-4EDF-FA73512E7135}"/>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5" name="Prostokąt: zaokrąglone rogi 10">
            <a:extLst>
              <a:ext uri="{FF2B5EF4-FFF2-40B4-BE49-F238E27FC236}">
                <a16:creationId xmlns:a16="http://schemas.microsoft.com/office/drawing/2014/main" xmlns="" id="{2A7B55CA-FC73-A7A4-C432-01E8AF74F188}"/>
              </a:ext>
            </a:extLst>
          </p:cNvPr>
          <p:cNvSpPr txBox="1"/>
          <p:nvPr/>
        </p:nvSpPr>
        <p:spPr>
          <a:xfrm>
            <a:off x="9070978" y="775753"/>
            <a:ext cx="1881012"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nSpc>
                <a:spcPct val="150000"/>
              </a:lnSpc>
            </a:pPr>
            <a:r>
              <a:rPr lang="pl-PL" sz="1400" dirty="0">
                <a:solidFill>
                  <a:schemeClr val="tx1"/>
                </a:solidFill>
                <a:latin typeface="Poppins" panose="00000500000000000000" pitchFamily="50" charset="-18"/>
                <a:cs typeface="Poppins" panose="00000500000000000000" pitchFamily="50" charset="-18"/>
              </a:rPr>
              <a:t>ELiS AX36-W3R-100</a:t>
            </a:r>
          </a:p>
          <a:p>
            <a:pPr>
              <a:lnSpc>
                <a:spcPct val="150000"/>
              </a:lnSpc>
            </a:pPr>
            <a:r>
              <a:rPr lang="pl-PL" sz="1400" dirty="0">
                <a:solidFill>
                  <a:schemeClr val="tx1"/>
                </a:solidFill>
                <a:latin typeface="Poppins" panose="00000500000000000000" pitchFamily="50" charset="-18"/>
                <a:cs typeface="Poppins" panose="00000500000000000000" pitchFamily="50" charset="-18"/>
              </a:rPr>
              <a:t>ELiS AX36-W3R-150</a:t>
            </a:r>
          </a:p>
          <a:p>
            <a:pPr>
              <a:lnSpc>
                <a:spcPct val="150000"/>
              </a:lnSpc>
            </a:pPr>
            <a:r>
              <a:rPr lang="pl-PL" sz="1400" dirty="0">
                <a:solidFill>
                  <a:schemeClr val="tx1"/>
                </a:solidFill>
                <a:latin typeface="Poppins" panose="00000500000000000000" pitchFamily="50" charset="-18"/>
                <a:cs typeface="Poppins" panose="00000500000000000000" pitchFamily="50" charset="-18"/>
              </a:rPr>
              <a:t>ELiS AX36-W3R-200</a:t>
            </a:r>
          </a:p>
          <a:p>
            <a:pPr>
              <a:lnSpc>
                <a:spcPct val="150000"/>
              </a:lnSpc>
            </a:pPr>
            <a:r>
              <a:rPr lang="pl-PL" sz="1400" dirty="0">
                <a:solidFill>
                  <a:schemeClr val="tx1"/>
                </a:solidFill>
                <a:latin typeface="Poppins" panose="00000500000000000000" pitchFamily="50" charset="-18"/>
                <a:cs typeface="Poppins" panose="00000500000000000000" pitchFamily="50" charset="-18"/>
              </a:rPr>
              <a:t>ELiS AX36-W3R-250</a:t>
            </a:r>
          </a:p>
        </p:txBody>
      </p:sp>
      <p:grpSp>
        <p:nvGrpSpPr>
          <p:cNvPr id="6" name="Grupa 5">
            <a:extLst>
              <a:ext uri="{FF2B5EF4-FFF2-40B4-BE49-F238E27FC236}">
                <a16:creationId xmlns:a16="http://schemas.microsoft.com/office/drawing/2014/main" xmlns="" id="{575C12B6-693C-AEFC-6104-CFE87E4A8206}"/>
              </a:ext>
            </a:extLst>
          </p:cNvPr>
          <p:cNvGrpSpPr/>
          <p:nvPr/>
        </p:nvGrpSpPr>
        <p:grpSpPr>
          <a:xfrm rot="16200000">
            <a:off x="8046295" y="1141860"/>
            <a:ext cx="1126710" cy="402737"/>
            <a:chOff x="7736383" y="4725553"/>
            <a:chExt cx="2785707" cy="498030"/>
          </a:xfrm>
        </p:grpSpPr>
        <p:sp>
          <p:nvSpPr>
            <p:cNvPr id="8" name="Nawias otwierający 7">
              <a:extLst>
                <a:ext uri="{FF2B5EF4-FFF2-40B4-BE49-F238E27FC236}">
                  <a16:creationId xmlns:a16="http://schemas.microsoft.com/office/drawing/2014/main" xmlns="" id="{332BEDEA-B5E7-1D11-519B-C0E1C1E99852}"/>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9" name="Łącznik prosty 8">
              <a:extLst>
                <a:ext uri="{FF2B5EF4-FFF2-40B4-BE49-F238E27FC236}">
                  <a16:creationId xmlns:a16="http://schemas.microsoft.com/office/drawing/2014/main" xmlns="" id="{CEAD03E5-77CA-1349-9C4F-7FAE165EAD4A}"/>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10" name="Prostokąt: zaokrąglone rogi 10">
            <a:extLst>
              <a:ext uri="{FF2B5EF4-FFF2-40B4-BE49-F238E27FC236}">
                <a16:creationId xmlns:a16="http://schemas.microsoft.com/office/drawing/2014/main" xmlns="" id="{A19BF44F-4FD2-3C66-9845-6120B5B9BD32}"/>
              </a:ext>
            </a:extLst>
          </p:cNvPr>
          <p:cNvSpPr txBox="1"/>
          <p:nvPr/>
        </p:nvSpPr>
        <p:spPr>
          <a:xfrm>
            <a:off x="9070978" y="2206547"/>
            <a:ext cx="1881012"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just">
              <a:lnSpc>
                <a:spcPct val="150000"/>
              </a:lnSpc>
            </a:pPr>
            <a:r>
              <a:rPr lang="pl-PL" sz="1400" dirty="0">
                <a:solidFill>
                  <a:schemeClr val="tx1"/>
                </a:solidFill>
                <a:latin typeface="Poppins" panose="00000500000000000000" pitchFamily="50" charset="-18"/>
                <a:cs typeface="Poppins" panose="00000500000000000000" pitchFamily="50" charset="-18"/>
              </a:rPr>
              <a:t>ELiS AX36-W4R-100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AX36-W4R-150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AX36-W4R-200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AX36-W4R-250</a:t>
            </a:r>
          </a:p>
        </p:txBody>
      </p:sp>
      <p:grpSp>
        <p:nvGrpSpPr>
          <p:cNvPr id="11" name="Grupa 10">
            <a:extLst>
              <a:ext uri="{FF2B5EF4-FFF2-40B4-BE49-F238E27FC236}">
                <a16:creationId xmlns:a16="http://schemas.microsoft.com/office/drawing/2014/main" xmlns="" id="{239FDFFA-F540-5645-11F9-6C4EF6DC8E07}"/>
              </a:ext>
            </a:extLst>
          </p:cNvPr>
          <p:cNvGrpSpPr/>
          <p:nvPr/>
        </p:nvGrpSpPr>
        <p:grpSpPr>
          <a:xfrm rot="16200000">
            <a:off x="8072719" y="2576311"/>
            <a:ext cx="1073861" cy="402737"/>
            <a:chOff x="7736383" y="4725553"/>
            <a:chExt cx="2785707" cy="498030"/>
          </a:xfrm>
        </p:grpSpPr>
        <p:sp>
          <p:nvSpPr>
            <p:cNvPr id="12" name="Nawias otwierający 11">
              <a:extLst>
                <a:ext uri="{FF2B5EF4-FFF2-40B4-BE49-F238E27FC236}">
                  <a16:creationId xmlns:a16="http://schemas.microsoft.com/office/drawing/2014/main" xmlns="" id="{C29E58C9-ED97-0658-9DE8-E8EDA4A504DA}"/>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13" name="Łącznik prosty 12">
              <a:extLst>
                <a:ext uri="{FF2B5EF4-FFF2-40B4-BE49-F238E27FC236}">
                  <a16:creationId xmlns:a16="http://schemas.microsoft.com/office/drawing/2014/main" xmlns="" id="{26FD90DD-24D6-588F-FEB3-96E18216C9DB}"/>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14" name="Prostokąt: zaokrąglone rogi 10">
            <a:extLst>
              <a:ext uri="{FF2B5EF4-FFF2-40B4-BE49-F238E27FC236}">
                <a16:creationId xmlns:a16="http://schemas.microsoft.com/office/drawing/2014/main" xmlns="" id="{2FBE6293-A34C-8530-8C01-C8A5A42FC0E0}"/>
              </a:ext>
            </a:extLst>
          </p:cNvPr>
          <p:cNvSpPr txBox="1"/>
          <p:nvPr/>
        </p:nvSpPr>
        <p:spPr>
          <a:xfrm>
            <a:off x="9059097" y="3643392"/>
            <a:ext cx="1881012"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AX45-W3R-100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AX45-W3R-150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AX45-W3R-200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AX45-W3R-250</a:t>
            </a:r>
          </a:p>
        </p:txBody>
      </p:sp>
      <p:grpSp>
        <p:nvGrpSpPr>
          <p:cNvPr id="18" name="Grupa 17">
            <a:extLst>
              <a:ext uri="{FF2B5EF4-FFF2-40B4-BE49-F238E27FC236}">
                <a16:creationId xmlns:a16="http://schemas.microsoft.com/office/drawing/2014/main" xmlns="" id="{3DA1C6F3-1238-6E33-5E9E-53180084B8CE}"/>
              </a:ext>
            </a:extLst>
          </p:cNvPr>
          <p:cNvGrpSpPr/>
          <p:nvPr/>
        </p:nvGrpSpPr>
        <p:grpSpPr>
          <a:xfrm rot="16200000">
            <a:off x="8060838" y="4020413"/>
            <a:ext cx="1073862" cy="402737"/>
            <a:chOff x="7736383" y="4725553"/>
            <a:chExt cx="2785707" cy="498030"/>
          </a:xfrm>
        </p:grpSpPr>
        <p:sp>
          <p:nvSpPr>
            <p:cNvPr id="19" name="Nawias otwierający 18">
              <a:extLst>
                <a:ext uri="{FF2B5EF4-FFF2-40B4-BE49-F238E27FC236}">
                  <a16:creationId xmlns:a16="http://schemas.microsoft.com/office/drawing/2014/main" xmlns="" id="{4BE11630-2119-F2BF-B9CC-2C5E6E92B058}"/>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20" name="Łącznik prosty 19">
              <a:extLst>
                <a:ext uri="{FF2B5EF4-FFF2-40B4-BE49-F238E27FC236}">
                  <a16:creationId xmlns:a16="http://schemas.microsoft.com/office/drawing/2014/main" xmlns="" id="{E118451B-3715-0980-DA2B-5A042A13BCA4}"/>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
        <p:nvSpPr>
          <p:cNvPr id="22" name="Prostokąt: zaokrąglone rogi 10">
            <a:extLst>
              <a:ext uri="{FF2B5EF4-FFF2-40B4-BE49-F238E27FC236}">
                <a16:creationId xmlns:a16="http://schemas.microsoft.com/office/drawing/2014/main" xmlns="" id="{FA67070E-3E5E-CF3C-136E-8FF86071987E}"/>
              </a:ext>
            </a:extLst>
          </p:cNvPr>
          <p:cNvSpPr txBox="1"/>
          <p:nvPr/>
        </p:nvSpPr>
        <p:spPr>
          <a:xfrm>
            <a:off x="9059097" y="5086289"/>
            <a:ext cx="1881012" cy="1130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AX45-W4R-100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AX45-W4R-150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AX45-W4R-200</a:t>
            </a:r>
          </a:p>
          <a:p>
            <a:pPr algn="just">
              <a:lnSpc>
                <a:spcPct val="150000"/>
              </a:lnSpc>
            </a:pPr>
            <a:r>
              <a:rPr lang="pl-PL" sz="1400" dirty="0">
                <a:solidFill>
                  <a:schemeClr val="tx1"/>
                </a:solidFill>
                <a:latin typeface="Poppins" panose="00000500000000000000" pitchFamily="50" charset="-18"/>
                <a:cs typeface="Poppins" panose="00000500000000000000" pitchFamily="50" charset="-18"/>
              </a:rPr>
              <a:t>ELiS AX45-W4R-250</a:t>
            </a:r>
          </a:p>
        </p:txBody>
      </p:sp>
      <p:grpSp>
        <p:nvGrpSpPr>
          <p:cNvPr id="23" name="Grupa 22">
            <a:extLst>
              <a:ext uri="{FF2B5EF4-FFF2-40B4-BE49-F238E27FC236}">
                <a16:creationId xmlns:a16="http://schemas.microsoft.com/office/drawing/2014/main" xmlns="" id="{2E6BB8A8-8EC6-2B00-1CBD-9AAE7B5F678C}"/>
              </a:ext>
            </a:extLst>
          </p:cNvPr>
          <p:cNvGrpSpPr/>
          <p:nvPr/>
        </p:nvGrpSpPr>
        <p:grpSpPr>
          <a:xfrm rot="16200000">
            <a:off x="8114142" y="5451208"/>
            <a:ext cx="967254" cy="402737"/>
            <a:chOff x="7736383" y="4725553"/>
            <a:chExt cx="2785707" cy="498030"/>
          </a:xfrm>
        </p:grpSpPr>
        <p:sp>
          <p:nvSpPr>
            <p:cNvPr id="27" name="Nawias otwierający 26">
              <a:extLst>
                <a:ext uri="{FF2B5EF4-FFF2-40B4-BE49-F238E27FC236}">
                  <a16:creationId xmlns:a16="http://schemas.microsoft.com/office/drawing/2014/main" xmlns="" id="{F692A7E2-856A-A669-8A12-89D3B8953C16}"/>
                </a:ext>
              </a:extLst>
            </p:cNvPr>
            <p:cNvSpPr/>
            <p:nvPr/>
          </p:nvSpPr>
          <p:spPr>
            <a:xfrm rot="5400000">
              <a:off x="9022919" y="3724411"/>
              <a:ext cx="212637" cy="278570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cxnSp>
          <p:nvCxnSpPr>
            <p:cNvPr id="31" name="Łącznik prosty 30">
              <a:extLst>
                <a:ext uri="{FF2B5EF4-FFF2-40B4-BE49-F238E27FC236}">
                  <a16:creationId xmlns:a16="http://schemas.microsoft.com/office/drawing/2014/main" xmlns="" id="{075E2B69-7542-C3B2-BCB3-7807E3EE48BD}"/>
                </a:ext>
              </a:extLst>
            </p:cNvPr>
            <p:cNvCxnSpPr>
              <a:cxnSpLocks/>
            </p:cNvCxnSpPr>
            <p:nvPr/>
          </p:nvCxnSpPr>
          <p:spPr>
            <a:xfrm flipV="1">
              <a:off x="9129238" y="4725563"/>
              <a:ext cx="0" cy="285381"/>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177704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xmlns="" id="{8E424CF9-AF60-4A4D-6993-A2FED37FAC86}"/>
              </a:ext>
            </a:extLst>
          </p:cNvPr>
          <p:cNvSpPr/>
          <p:nvPr/>
        </p:nvSpPr>
        <p:spPr>
          <a:xfrm>
            <a:off x="0" y="0"/>
            <a:ext cx="12192000"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922047" cy="584775"/>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ELiS</a:t>
            </a:r>
            <a:r>
              <a:rPr lang="pl-PL" sz="1600" b="1" dirty="0">
                <a:latin typeface="Poppins" panose="00000500000000000000" pitchFamily="50" charset="-18"/>
                <a:cs typeface="Poppins" panose="00000500000000000000" pitchFamily="50" charset="-18"/>
              </a:rPr>
              <a:t> AX</a:t>
            </a:r>
          </a:p>
          <a:p>
            <a:r>
              <a:rPr lang="pl-PL" sz="1600" b="1" dirty="0" err="1">
                <a:latin typeface="Poppins" panose="00000500000000000000" pitchFamily="50" charset="-18"/>
                <a:cs typeface="Poppins" panose="00000500000000000000" pitchFamily="50" charset="-18"/>
              </a:rPr>
              <a:t>Types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2" name="pole tekstowe 41">
            <a:extLst>
              <a:ext uri="{FF2B5EF4-FFF2-40B4-BE49-F238E27FC236}">
                <a16:creationId xmlns:a16="http://schemas.microsoft.com/office/drawing/2014/main" xmlns="" id="{53F399A3-B57E-63B9-364F-4E62715FB5E9}"/>
              </a:ext>
            </a:extLst>
          </p:cNvPr>
          <p:cNvSpPr txBox="1"/>
          <p:nvPr/>
        </p:nvSpPr>
        <p:spPr>
          <a:xfrm>
            <a:off x="717959" y="4373378"/>
            <a:ext cx="10813935" cy="1758430"/>
          </a:xfrm>
          <a:prstGeom prst="rect">
            <a:avLst/>
          </a:prstGeom>
          <a:noFill/>
        </p:spPr>
        <p:txBody>
          <a:bodyPr wrap="square">
            <a:spAutoFit/>
          </a:bodyPr>
          <a:lstStyle/>
          <a:p>
            <a:pPr marL="342900" lvl="0" indent="-342900">
              <a:lnSpc>
                <a:spcPct val="200000"/>
              </a:lnSpc>
              <a:buAutoNum type="arabicPeriod"/>
            </a:pPr>
            <a:r>
              <a:rPr lang="pl-PL" sz="1400" b="1" kern="0" dirty="0">
                <a:latin typeface="Poppins" panose="00000500000000000000" pitchFamily="50" charset="-18"/>
                <a:cs typeface="Poppins" panose="00000500000000000000" pitchFamily="50" charset="-18"/>
              </a:rPr>
              <a:t>AX</a:t>
            </a:r>
            <a:r>
              <a:rPr lang="pl-PL" sz="1400" b="0" kern="0" dirty="0">
                <a:latin typeface="Poppins" panose="00000500000000000000" pitchFamily="50" charset="-18"/>
                <a:cs typeface="Poppins" panose="00000500000000000000" pitchFamily="50" charset="-18"/>
              </a:rPr>
              <a:t> – </a:t>
            </a:r>
            <a:r>
              <a:rPr lang="pl-PL" sz="1400" kern="0" dirty="0" err="1">
                <a:latin typeface="Poppins" panose="00000500000000000000" pitchFamily="50" charset="-18"/>
                <a:cs typeface="Poppins" panose="00000500000000000000" pitchFamily="50" charset="-18"/>
              </a:rPr>
              <a:t>air</a:t>
            </a:r>
            <a:r>
              <a:rPr lang="pl-PL" sz="1400" kern="0" dirty="0">
                <a:latin typeface="Poppins" panose="00000500000000000000" pitchFamily="50" charset="-18"/>
                <a:cs typeface="Poppins" panose="00000500000000000000" pitchFamily="50" charset="-18"/>
              </a:rPr>
              <a:t> </a:t>
            </a:r>
            <a:r>
              <a:rPr lang="pl-PL" sz="1400" kern="0" dirty="0" err="1">
                <a:latin typeface="Poppins" panose="00000500000000000000" pitchFamily="50" charset="-18"/>
                <a:cs typeface="Poppins" panose="00000500000000000000" pitchFamily="50" charset="-18"/>
              </a:rPr>
              <a:t>curtain</a:t>
            </a:r>
            <a:r>
              <a:rPr lang="pl-PL" sz="1400" b="0" kern="0" dirty="0">
                <a:latin typeface="Poppins" panose="00000500000000000000" pitchFamily="50" charset="-18"/>
                <a:cs typeface="Poppins" panose="00000500000000000000" pitchFamily="50" charset="-18"/>
              </a:rPr>
              <a:t> ELiS AX</a:t>
            </a:r>
          </a:p>
          <a:p>
            <a:pPr marL="342900" lvl="0" indent="-342900">
              <a:lnSpc>
                <a:spcPct val="200000"/>
              </a:lnSpc>
              <a:buAutoNum type="arabicPeriod"/>
            </a:pPr>
            <a:r>
              <a:rPr lang="pl-PL" sz="1400" b="1" kern="0" dirty="0">
                <a:latin typeface="Poppins" panose="00000500000000000000" pitchFamily="50" charset="-18"/>
                <a:cs typeface="Poppins" panose="00000500000000000000" pitchFamily="50" charset="-18"/>
              </a:rPr>
              <a:t>36/45</a:t>
            </a:r>
            <a:r>
              <a:rPr lang="pl-PL" sz="1400" b="0" kern="0" dirty="0">
                <a:latin typeface="Poppins" panose="00000500000000000000" pitchFamily="50" charset="-18"/>
                <a:cs typeface="Poppins" panose="00000500000000000000" pitchFamily="50" charset="-18"/>
              </a:rPr>
              <a:t> – </a:t>
            </a:r>
            <a:r>
              <a:rPr lang="en-US" sz="1400" dirty="0">
                <a:latin typeface="Poppins" panose="00000500000000000000" pitchFamily="2" charset="-18"/>
                <a:cs typeface="Poppins" panose="00000500000000000000" pitchFamily="2" charset="-18"/>
              </a:rPr>
              <a:t>maximum range of the</a:t>
            </a:r>
            <a:r>
              <a:rPr lang="pl-PL" sz="1400" dirty="0">
                <a:latin typeface="Poppins" panose="00000500000000000000" pitchFamily="2" charset="-18"/>
                <a:cs typeface="Poppins" panose="00000500000000000000" pitchFamily="2" charset="-18"/>
              </a:rPr>
              <a:t> </a:t>
            </a:r>
            <a:r>
              <a:rPr lang="pl-PL" sz="1400" dirty="0" err="1">
                <a:latin typeface="Poppins" panose="00000500000000000000" pitchFamily="2" charset="-18"/>
                <a:cs typeface="Poppins" panose="00000500000000000000" pitchFamily="2" charset="-18"/>
              </a:rPr>
              <a:t>air</a:t>
            </a:r>
            <a:r>
              <a:rPr lang="en-US" sz="1400" dirty="0">
                <a:latin typeface="Poppins" panose="00000500000000000000" pitchFamily="2" charset="-18"/>
                <a:cs typeface="Poppins" panose="00000500000000000000" pitchFamily="2" charset="-18"/>
              </a:rPr>
              <a:t> curtain</a:t>
            </a:r>
            <a:r>
              <a:rPr lang="pl-PL" sz="1400" b="0" kern="0" dirty="0">
                <a:latin typeface="Poppins" panose="00000500000000000000" pitchFamily="50" charset="-18"/>
                <a:cs typeface="Poppins" panose="00000500000000000000" pitchFamily="50" charset="-18"/>
              </a:rPr>
              <a:t>(36 - 3,6 m; 45 – 4,5 m)</a:t>
            </a:r>
          </a:p>
          <a:p>
            <a:pPr marL="342900" lvl="0" indent="-342900">
              <a:lnSpc>
                <a:spcPct val="200000"/>
              </a:lnSpc>
              <a:buAutoNum type="arabicPeriod"/>
            </a:pPr>
            <a:r>
              <a:rPr lang="pl-PL" sz="1400" b="1" kern="0" dirty="0">
                <a:latin typeface="Poppins" panose="00000500000000000000" pitchFamily="50" charset="-18"/>
                <a:cs typeface="Poppins" panose="00000500000000000000" pitchFamily="50" charset="-18"/>
              </a:rPr>
              <a:t>W3R/W4R </a:t>
            </a:r>
            <a:r>
              <a:rPr lang="pl-PL" sz="1400" b="0" kern="0" dirty="0">
                <a:latin typeface="Poppins" panose="00000500000000000000" pitchFamily="50" charset="-18"/>
                <a:cs typeface="Poppins" panose="00000500000000000000" pitchFamily="50" charset="-18"/>
              </a:rPr>
              <a:t>– </a:t>
            </a:r>
            <a:r>
              <a:rPr lang="en-US" sz="1400" dirty="0">
                <a:latin typeface="Poppins" panose="00000500000000000000" pitchFamily="2" charset="-18"/>
                <a:cs typeface="Poppins" panose="00000500000000000000" pitchFamily="2" charset="-18"/>
              </a:rPr>
              <a:t>information about the heat exchanger (W3R - 3-row exchanger, W4R - 4-row exchanger</a:t>
            </a:r>
            <a:r>
              <a:rPr lang="en-US" sz="1400" dirty="0"/>
              <a:t>)</a:t>
            </a:r>
            <a:endParaRPr lang="pl-PL" sz="1400" b="0" kern="0" dirty="0">
              <a:latin typeface="Poppins" panose="00000500000000000000" pitchFamily="50" charset="-18"/>
              <a:cs typeface="Poppins" panose="00000500000000000000" pitchFamily="50" charset="-18"/>
            </a:endParaRPr>
          </a:p>
          <a:p>
            <a:pPr marL="342900" lvl="0" indent="-342900">
              <a:lnSpc>
                <a:spcPct val="200000"/>
              </a:lnSpc>
              <a:buAutoNum type="arabicPeriod"/>
            </a:pPr>
            <a:r>
              <a:rPr lang="pl-PL" sz="1400" b="1" kern="0" dirty="0">
                <a:latin typeface="Poppins" panose="00000500000000000000" pitchFamily="50" charset="-18"/>
                <a:cs typeface="Poppins" panose="00000500000000000000" pitchFamily="50" charset="-18"/>
              </a:rPr>
              <a:t>100/150/200/250</a:t>
            </a:r>
            <a:r>
              <a:rPr lang="pl-PL" sz="1400" b="0" kern="0" dirty="0">
                <a:latin typeface="Poppins" panose="00000500000000000000" pitchFamily="50" charset="-18"/>
                <a:cs typeface="Poppins" panose="00000500000000000000" pitchFamily="50" charset="-18"/>
              </a:rPr>
              <a:t> – </a:t>
            </a:r>
            <a:r>
              <a:rPr lang="en-US" sz="1400" dirty="0">
                <a:latin typeface="Poppins" panose="00000500000000000000" pitchFamily="2" charset="-18"/>
                <a:cs typeface="Poppins" panose="00000500000000000000" pitchFamily="2" charset="-18"/>
              </a:rPr>
              <a:t>length</a:t>
            </a:r>
            <a:r>
              <a:rPr lang="pl-PL" sz="1400" dirty="0">
                <a:latin typeface="Poppins" panose="00000500000000000000" pitchFamily="2" charset="-18"/>
                <a:cs typeface="Poppins" panose="00000500000000000000" pitchFamily="2" charset="-18"/>
              </a:rPr>
              <a:t>s</a:t>
            </a:r>
            <a:endParaRPr lang="pl-PL" sz="1400" b="0" kern="0" dirty="0">
              <a:latin typeface="Poppins" panose="00000500000000000000" pitchFamily="2" charset="-18"/>
              <a:cs typeface="Poppins" panose="00000500000000000000" pitchFamily="2" charset="-18"/>
            </a:endParaRPr>
          </a:p>
        </p:txBody>
      </p:sp>
      <p:sp>
        <p:nvSpPr>
          <p:cNvPr id="44" name="pole tekstowe 43">
            <a:extLst>
              <a:ext uri="{FF2B5EF4-FFF2-40B4-BE49-F238E27FC236}">
                <a16:creationId xmlns:a16="http://schemas.microsoft.com/office/drawing/2014/main" xmlns="" id="{F3A62185-4F1C-6F0A-F0C4-496B0B71F2FA}"/>
              </a:ext>
            </a:extLst>
          </p:cNvPr>
          <p:cNvSpPr txBox="1"/>
          <p:nvPr/>
        </p:nvSpPr>
        <p:spPr>
          <a:xfrm>
            <a:off x="2844800" y="2783198"/>
            <a:ext cx="7089422" cy="830997"/>
          </a:xfrm>
          <a:prstGeom prst="rect">
            <a:avLst/>
          </a:prstGeom>
          <a:noFill/>
        </p:spPr>
        <p:txBody>
          <a:bodyPr wrap="square">
            <a:spAutoFit/>
          </a:bodyPr>
          <a:lstStyle/>
          <a:p>
            <a:pPr lvl="0"/>
            <a:r>
              <a:rPr lang="pl-PL" sz="4800" b="1" dirty="0">
                <a:solidFill>
                  <a:schemeClr val="tx1"/>
                </a:solidFill>
                <a:latin typeface="Poppins" panose="00000500000000000000" pitchFamily="50" charset="-18"/>
                <a:cs typeface="Poppins" panose="00000500000000000000" pitchFamily="50" charset="-18"/>
              </a:rPr>
              <a:t>ELiS AX36-W3R-200</a:t>
            </a:r>
          </a:p>
        </p:txBody>
      </p:sp>
      <p:sp>
        <p:nvSpPr>
          <p:cNvPr id="50" name="pole tekstowe 49">
            <a:extLst>
              <a:ext uri="{FF2B5EF4-FFF2-40B4-BE49-F238E27FC236}">
                <a16:creationId xmlns:a16="http://schemas.microsoft.com/office/drawing/2014/main" xmlns="" id="{ECFA3AF3-B2F2-48E6-D6F6-5C7817FF84F1}"/>
              </a:ext>
            </a:extLst>
          </p:cNvPr>
          <p:cNvSpPr txBox="1"/>
          <p:nvPr/>
        </p:nvSpPr>
        <p:spPr>
          <a:xfrm>
            <a:off x="4551166" y="2084288"/>
            <a:ext cx="258404" cy="369332"/>
          </a:xfrm>
          <a:prstGeom prst="rect">
            <a:avLst/>
          </a:prstGeom>
          <a:noFill/>
        </p:spPr>
        <p:txBody>
          <a:bodyPr wrap="none" rtlCol="0">
            <a:spAutoFit/>
          </a:bodyPr>
          <a:lstStyle/>
          <a:p>
            <a:pPr algn="ctr"/>
            <a:r>
              <a:rPr lang="pl-PL" dirty="0">
                <a:latin typeface="Poppins" panose="00000500000000000000" pitchFamily="50" charset="-18"/>
                <a:cs typeface="Poppins" panose="00000500000000000000" pitchFamily="50" charset="-18"/>
              </a:rPr>
              <a:t>1</a:t>
            </a:r>
          </a:p>
        </p:txBody>
      </p:sp>
      <p:sp>
        <p:nvSpPr>
          <p:cNvPr id="52" name="Nawias otwierający 51">
            <a:extLst>
              <a:ext uri="{FF2B5EF4-FFF2-40B4-BE49-F238E27FC236}">
                <a16:creationId xmlns:a16="http://schemas.microsoft.com/office/drawing/2014/main" xmlns="" id="{BD7A5F83-5344-B225-F32B-E22DA1A8DB4B}"/>
              </a:ext>
            </a:extLst>
          </p:cNvPr>
          <p:cNvSpPr/>
          <p:nvPr/>
        </p:nvSpPr>
        <p:spPr>
          <a:xfrm rot="5400000">
            <a:off x="4594392" y="2148609"/>
            <a:ext cx="171951" cy="888250"/>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sp>
        <p:nvSpPr>
          <p:cNvPr id="54" name="pole tekstowe 53">
            <a:extLst>
              <a:ext uri="{FF2B5EF4-FFF2-40B4-BE49-F238E27FC236}">
                <a16:creationId xmlns:a16="http://schemas.microsoft.com/office/drawing/2014/main" xmlns="" id="{680EF8C5-D829-DF6D-3641-C1B5146E50B0}"/>
              </a:ext>
            </a:extLst>
          </p:cNvPr>
          <p:cNvSpPr txBox="1"/>
          <p:nvPr/>
        </p:nvSpPr>
        <p:spPr>
          <a:xfrm>
            <a:off x="6736790" y="2084288"/>
            <a:ext cx="320922" cy="369332"/>
          </a:xfrm>
          <a:prstGeom prst="rect">
            <a:avLst/>
          </a:prstGeom>
          <a:noFill/>
        </p:spPr>
        <p:txBody>
          <a:bodyPr wrap="none" rtlCol="0">
            <a:spAutoFit/>
          </a:bodyPr>
          <a:lstStyle/>
          <a:p>
            <a:pPr algn="ctr"/>
            <a:r>
              <a:rPr lang="pl-PL" dirty="0">
                <a:latin typeface="Poppins" panose="00000500000000000000" pitchFamily="50" charset="-18"/>
                <a:cs typeface="Poppins" panose="00000500000000000000" pitchFamily="50" charset="-18"/>
              </a:rPr>
              <a:t>3</a:t>
            </a:r>
          </a:p>
        </p:txBody>
      </p:sp>
      <p:sp>
        <p:nvSpPr>
          <p:cNvPr id="56" name="Nawias otwierający 55">
            <a:extLst>
              <a:ext uri="{FF2B5EF4-FFF2-40B4-BE49-F238E27FC236}">
                <a16:creationId xmlns:a16="http://schemas.microsoft.com/office/drawing/2014/main" xmlns="" id="{43BA6E99-F4B5-1656-60B1-98039E257F53}"/>
              </a:ext>
            </a:extLst>
          </p:cNvPr>
          <p:cNvSpPr/>
          <p:nvPr/>
        </p:nvSpPr>
        <p:spPr>
          <a:xfrm rot="5400000">
            <a:off x="6811276" y="1898368"/>
            <a:ext cx="171951" cy="1392477"/>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sp>
        <p:nvSpPr>
          <p:cNvPr id="58" name="Nawias otwierający 57">
            <a:extLst>
              <a:ext uri="{FF2B5EF4-FFF2-40B4-BE49-F238E27FC236}">
                <a16:creationId xmlns:a16="http://schemas.microsoft.com/office/drawing/2014/main" xmlns="" id="{CEED6566-A9D2-DB11-A0FE-480E139991AB}"/>
              </a:ext>
            </a:extLst>
          </p:cNvPr>
          <p:cNvSpPr/>
          <p:nvPr/>
        </p:nvSpPr>
        <p:spPr>
          <a:xfrm rot="16200000">
            <a:off x="5418118" y="3128280"/>
            <a:ext cx="171951" cy="759200"/>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sp>
        <p:nvSpPr>
          <p:cNvPr id="59" name="Nawias otwierający 58">
            <a:extLst>
              <a:ext uri="{FF2B5EF4-FFF2-40B4-BE49-F238E27FC236}">
                <a16:creationId xmlns:a16="http://schemas.microsoft.com/office/drawing/2014/main" xmlns="" id="{8F295513-7CA5-F7F8-2F60-4CC6BEB74C26}"/>
              </a:ext>
            </a:extLst>
          </p:cNvPr>
          <p:cNvSpPr/>
          <p:nvPr/>
        </p:nvSpPr>
        <p:spPr>
          <a:xfrm rot="16200000">
            <a:off x="8471269" y="2907230"/>
            <a:ext cx="171951" cy="1205043"/>
          </a:xfrm>
          <a:prstGeom prst="leftBracket">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pl-PL" dirty="0"/>
          </a:p>
        </p:txBody>
      </p:sp>
      <p:sp>
        <p:nvSpPr>
          <p:cNvPr id="60" name="pole tekstowe 59">
            <a:extLst>
              <a:ext uri="{FF2B5EF4-FFF2-40B4-BE49-F238E27FC236}">
                <a16:creationId xmlns:a16="http://schemas.microsoft.com/office/drawing/2014/main" xmlns="" id="{B0C6A067-915F-9A9C-D5CD-DCFD4CEB9E79}"/>
              </a:ext>
            </a:extLst>
          </p:cNvPr>
          <p:cNvSpPr txBox="1"/>
          <p:nvPr/>
        </p:nvSpPr>
        <p:spPr>
          <a:xfrm>
            <a:off x="5378210" y="3687312"/>
            <a:ext cx="317716" cy="369332"/>
          </a:xfrm>
          <a:prstGeom prst="rect">
            <a:avLst/>
          </a:prstGeom>
          <a:noFill/>
        </p:spPr>
        <p:txBody>
          <a:bodyPr wrap="none" rtlCol="0">
            <a:spAutoFit/>
          </a:bodyPr>
          <a:lstStyle/>
          <a:p>
            <a:pPr algn="ctr"/>
            <a:r>
              <a:rPr lang="pl-PL" dirty="0">
                <a:latin typeface="Poppins" panose="00000500000000000000" pitchFamily="50" charset="-18"/>
                <a:cs typeface="Poppins" panose="00000500000000000000" pitchFamily="50" charset="-18"/>
              </a:rPr>
              <a:t>2</a:t>
            </a:r>
          </a:p>
        </p:txBody>
      </p:sp>
      <p:sp>
        <p:nvSpPr>
          <p:cNvPr id="61" name="pole tekstowe 60">
            <a:extLst>
              <a:ext uri="{FF2B5EF4-FFF2-40B4-BE49-F238E27FC236}">
                <a16:creationId xmlns:a16="http://schemas.microsoft.com/office/drawing/2014/main" xmlns="" id="{E16A33A4-3880-49D3-5D81-4160B833986F}"/>
              </a:ext>
            </a:extLst>
          </p:cNvPr>
          <p:cNvSpPr txBox="1"/>
          <p:nvPr/>
        </p:nvSpPr>
        <p:spPr>
          <a:xfrm>
            <a:off x="8391974" y="3716811"/>
            <a:ext cx="330540" cy="369332"/>
          </a:xfrm>
          <a:prstGeom prst="rect">
            <a:avLst/>
          </a:prstGeom>
          <a:noFill/>
        </p:spPr>
        <p:txBody>
          <a:bodyPr wrap="none" rtlCol="0">
            <a:spAutoFit/>
          </a:bodyPr>
          <a:lstStyle/>
          <a:p>
            <a:pPr algn="ctr"/>
            <a:r>
              <a:rPr lang="pl-PL" dirty="0">
                <a:latin typeface="Poppins" panose="00000500000000000000" pitchFamily="50" charset="-18"/>
                <a:cs typeface="Poppins" panose="00000500000000000000" pitchFamily="50" charset="-18"/>
              </a:rPr>
              <a:t>4</a:t>
            </a:r>
          </a:p>
        </p:txBody>
      </p:sp>
    </p:spTree>
    <p:extLst>
      <p:ext uri="{BB962C8B-B14F-4D97-AF65-F5344CB8AC3E}">
        <p14:creationId xmlns:p14="http://schemas.microsoft.com/office/powerpoint/2010/main" val="295120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784150FB-FBBB-95C0-125F-6D7E4DC6D039}"/>
              </a:ext>
            </a:extLst>
          </p:cNvPr>
          <p:cNvGrpSpPr/>
          <p:nvPr/>
        </p:nvGrpSpPr>
        <p:grpSpPr>
          <a:xfrm>
            <a:off x="0" y="0"/>
            <a:ext cx="12192000" cy="6858000"/>
            <a:chOff x="-66675"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66675"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D1C8B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2294218" cy="954107"/>
            </a:xfrm>
            <a:prstGeom prst="rect">
              <a:avLst/>
            </a:prstGeom>
            <a:noFill/>
          </p:spPr>
          <p:txBody>
            <a:bodyPr wrap="none" rtlCol="0">
              <a:spAutoFit/>
            </a:bodyPr>
            <a:lstStyle/>
            <a:p>
              <a:r>
                <a:rPr lang="en-US" sz="2800" b="1" dirty="0">
                  <a:latin typeface="Poppins" panose="00000500000000000000" pitchFamily="2" charset="-18"/>
                  <a:cs typeface="Poppins" panose="00000500000000000000" pitchFamily="2" charset="-18"/>
                </a:rPr>
                <a:t>Product</a:t>
              </a:r>
              <a:endParaRPr lang="pl-PL" sz="2800" b="1" dirty="0">
                <a:latin typeface="Poppins" panose="00000500000000000000" pitchFamily="2" charset="-18"/>
                <a:cs typeface="Poppins" panose="00000500000000000000" pitchFamily="2" charset="-18"/>
              </a:endParaRPr>
            </a:p>
            <a:p>
              <a:r>
                <a:rPr lang="pl-PL" sz="2800" b="1" dirty="0">
                  <a:latin typeface="Poppins" panose="00000500000000000000" pitchFamily="2" charset="-18"/>
                  <a:cs typeface="Poppins" panose="00000500000000000000" pitchFamily="2" charset="-18"/>
                </a:rPr>
                <a:t>d</a:t>
              </a:r>
              <a:r>
                <a:rPr lang="en-US" sz="2800" b="1" dirty="0" err="1">
                  <a:latin typeface="Poppins" panose="00000500000000000000" pitchFamily="2" charset="-18"/>
                  <a:cs typeface="Poppins" panose="00000500000000000000" pitchFamily="2" charset="-18"/>
                </a:rPr>
                <a:t>escription</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1112518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az 13">
            <a:extLst>
              <a:ext uri="{FF2B5EF4-FFF2-40B4-BE49-F238E27FC236}">
                <a16:creationId xmlns:a16="http://schemas.microsoft.com/office/drawing/2014/main" xmlns="" id="{3CDB1183-971E-9707-5FDE-E175827D9D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7123" y="1871147"/>
            <a:ext cx="6463608" cy="3635779"/>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47832"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Basic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parameters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ole tekstowe 3">
            <a:extLst>
              <a:ext uri="{FF2B5EF4-FFF2-40B4-BE49-F238E27FC236}">
                <a16:creationId xmlns:a16="http://schemas.microsoft.com/office/drawing/2014/main" xmlns="" id="{85AEBE13-30CA-3A59-9F9D-12D767E68D97}"/>
              </a:ext>
            </a:extLst>
          </p:cNvPr>
          <p:cNvSpPr txBox="1"/>
          <p:nvPr/>
        </p:nvSpPr>
        <p:spPr>
          <a:xfrm>
            <a:off x="717959" y="5260329"/>
            <a:ext cx="2598274" cy="103489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Range</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do </a:t>
            </a:r>
            <a:r>
              <a:rPr lang="pl-PL" sz="1400" dirty="0">
                <a:solidFill>
                  <a:prstClr val="black"/>
                </a:solidFill>
                <a:latin typeface="Poppins" panose="00000500000000000000" pitchFamily="50" charset="-18"/>
                <a:cs typeface="Poppins" panose="00000500000000000000" pitchFamily="50" charset="-18"/>
              </a:rPr>
              <a:t>3,6 </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m (AX36)</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l-PL" sz="1400" dirty="0">
                <a:solidFill>
                  <a:prstClr val="black"/>
                </a:solidFill>
                <a:latin typeface="Poppins" panose="00000500000000000000" pitchFamily="50" charset="-18"/>
                <a:cs typeface="Poppins" panose="00000500000000000000" pitchFamily="50" charset="-18"/>
              </a:rPr>
              <a:t>do 4,5 m (AX45)</a:t>
            </a:r>
            <a:endPar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5" name="pole tekstowe 4">
            <a:extLst>
              <a:ext uri="{FF2B5EF4-FFF2-40B4-BE49-F238E27FC236}">
                <a16:creationId xmlns:a16="http://schemas.microsoft.com/office/drawing/2014/main" xmlns="" id="{F6D0D9C6-20BC-DEE5-65A9-4E0FCCC76BCE}"/>
              </a:ext>
            </a:extLst>
          </p:cNvPr>
          <p:cNvSpPr txBox="1"/>
          <p:nvPr/>
        </p:nvSpPr>
        <p:spPr>
          <a:xfrm>
            <a:off x="3788469" y="2404711"/>
            <a:ext cx="2768707" cy="1031308"/>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noProof="0" dirty="0">
                <a:solidFill>
                  <a:prstClr val="black"/>
                </a:solidFill>
                <a:latin typeface="Poppins" panose="00000500000000000000" pitchFamily="50" charset="-18"/>
                <a:cs typeface="Poppins" panose="00000500000000000000" pitchFamily="50" charset="-18"/>
              </a:rPr>
              <a:t>Maximum heating </a:t>
            </a:r>
            <a:r>
              <a:rPr lang="pl-PL" sz="1400" b="1" noProof="0" dirty="0" err="1">
                <a:solidFill>
                  <a:prstClr val="black"/>
                </a:solidFill>
                <a:latin typeface="Poppins" panose="00000500000000000000" pitchFamily="50" charset="-18"/>
                <a:cs typeface="Poppins" panose="00000500000000000000" pitchFamily="50" charset="-18"/>
              </a:rPr>
              <a:t>power</a:t>
            </a:r>
            <a:endParaRPr lang="pl-PL" sz="1400" b="1" noProof="0" dirty="0">
              <a:solidFill>
                <a:prstClr val="black"/>
              </a:solidFill>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pl-PL" sz="1400" dirty="0">
                <a:solidFill>
                  <a:prstClr val="black"/>
                </a:solidFill>
                <a:latin typeface="Poppins" panose="00000500000000000000" pitchFamily="50" charset="-18"/>
                <a:cs typeface="Poppins" panose="00000500000000000000" pitchFamily="50" charset="-18"/>
              </a:rPr>
              <a:t>46,6 kW (AX36-W4R-250)</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51,3 kW (AX45-W4R-250)</a:t>
            </a:r>
          </a:p>
        </p:txBody>
      </p:sp>
      <p:sp>
        <p:nvSpPr>
          <p:cNvPr id="6" name="pole tekstowe 5">
            <a:extLst>
              <a:ext uri="{FF2B5EF4-FFF2-40B4-BE49-F238E27FC236}">
                <a16:creationId xmlns:a16="http://schemas.microsoft.com/office/drawing/2014/main" xmlns="" id="{8591CF9C-B2DE-9024-C999-13BAB27218AF}"/>
              </a:ext>
            </a:extLst>
          </p:cNvPr>
          <p:cNvSpPr txBox="1"/>
          <p:nvPr/>
        </p:nvSpPr>
        <p:spPr>
          <a:xfrm>
            <a:off x="717959" y="4258253"/>
            <a:ext cx="2885050" cy="1031308"/>
          </a:xfrm>
          <a:prstGeom prst="rect">
            <a:avLst/>
          </a:prstGeom>
          <a:noFill/>
        </p:spPr>
        <p:txBody>
          <a:bodyPr wrap="square" rtlCol="0">
            <a:spAutoFit/>
          </a:bodyPr>
          <a:lstStyle/>
          <a:p>
            <a:pPr marR="0" lvl="0" defTabSz="914400" rtl="0" eaLnBrk="1" fontAlgn="auto" latinLnBrk="0" hangingPunct="1">
              <a:lnSpc>
                <a:spcPct val="150000"/>
              </a:lnSpc>
              <a:spcBef>
                <a:spcPts val="0"/>
              </a:spcBef>
              <a:spcAft>
                <a:spcPts val="0"/>
              </a:spcAft>
              <a:buClrTx/>
              <a:buSzTx/>
              <a:tabLst/>
              <a:defRPr/>
            </a:pPr>
            <a:r>
              <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Maximum </a:t>
            </a:r>
            <a:r>
              <a:rPr lang="en-US" sz="1400" b="1" dirty="0">
                <a:latin typeface="Poppins" panose="00000500000000000000" pitchFamily="2" charset="-18"/>
                <a:cs typeface="Poppins" panose="00000500000000000000" pitchFamily="2" charset="-18"/>
              </a:rPr>
              <a:t>sound pressure level</a:t>
            </a:r>
            <a:endPar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65 </a:t>
            </a:r>
            <a:r>
              <a:rPr kumimoji="0" lang="pl-PL" sz="1400" b="0"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dB</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(A) (AX45-W3R-250)</a:t>
            </a:r>
          </a:p>
        </p:txBody>
      </p:sp>
      <p:sp>
        <p:nvSpPr>
          <p:cNvPr id="8" name="pole tekstowe 7">
            <a:extLst>
              <a:ext uri="{FF2B5EF4-FFF2-40B4-BE49-F238E27FC236}">
                <a16:creationId xmlns:a16="http://schemas.microsoft.com/office/drawing/2014/main" xmlns="" id="{9F6B7FD8-3D0B-0CE7-71F7-45116CFCAB3C}"/>
              </a:ext>
            </a:extLst>
          </p:cNvPr>
          <p:cNvSpPr txBox="1"/>
          <p:nvPr/>
        </p:nvSpPr>
        <p:spPr>
          <a:xfrm>
            <a:off x="717959" y="2404711"/>
            <a:ext cx="2997937" cy="1031308"/>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a:solidFill>
                  <a:prstClr val="black"/>
                </a:solidFill>
                <a:latin typeface="Poppins" panose="00000500000000000000" pitchFamily="2" charset="-18"/>
                <a:cs typeface="Poppins" panose="00000500000000000000" pitchFamily="2" charset="-18"/>
              </a:rPr>
              <a:t>Maximum e</a:t>
            </a:r>
            <a:r>
              <a:rPr lang="en-US" sz="1400" b="1" dirty="0" err="1">
                <a:latin typeface="Poppins" panose="00000500000000000000" pitchFamily="2" charset="-18"/>
                <a:cs typeface="Poppins" panose="00000500000000000000" pitchFamily="2" charset="-18"/>
              </a:rPr>
              <a:t>fficiency</a:t>
            </a:r>
            <a:endParaRPr lang="pl-PL" sz="1400" b="1" dirty="0">
              <a:solidFill>
                <a:prstClr val="black"/>
              </a:solidFill>
              <a:latin typeface="Poppins" panose="00000500000000000000" pitchFamily="2" charset="-18"/>
              <a:cs typeface="Poppins" panose="00000500000000000000" pitchFamily="2" charset="-18"/>
            </a:endParaRPr>
          </a:p>
          <a:p>
            <a:pPr marL="285750" indent="-285750">
              <a:lnSpc>
                <a:spcPct val="150000"/>
              </a:lnSpc>
              <a:buFont typeface="Arial" panose="020B0604020202020204" pitchFamily="34" charset="0"/>
              <a:buChar char="•"/>
              <a:defRPr/>
            </a:pPr>
            <a:r>
              <a:rPr lang="pl-PL" sz="1400" dirty="0">
                <a:solidFill>
                  <a:prstClr val="black"/>
                </a:solidFill>
                <a:latin typeface="Poppins" panose="00000500000000000000" pitchFamily="50" charset="-18"/>
                <a:cs typeface="Poppins" panose="00000500000000000000" pitchFamily="50" charset="-18"/>
              </a:rPr>
              <a:t>53</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00 m</a:t>
            </a:r>
            <a:r>
              <a:rPr kumimoji="0" lang="pl-PL" sz="1400" b="0" i="0" u="none" strike="noStrike" kern="1200" cap="none" spc="0" normalizeH="0" baseline="30000" noProof="0" dirty="0">
                <a:ln>
                  <a:noFill/>
                </a:ln>
                <a:solidFill>
                  <a:prstClr val="black"/>
                </a:solidFill>
                <a:effectLst/>
                <a:uLnTx/>
                <a:uFillTx/>
                <a:latin typeface="Poppins" panose="00000500000000000000" pitchFamily="50" charset="-18"/>
                <a:cs typeface="Poppins" panose="00000500000000000000" pitchFamily="50" charset="-18"/>
              </a:rPr>
              <a:t>3</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/h (AX36-W3R-250)</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6100 m</a:t>
            </a:r>
            <a:r>
              <a:rPr kumimoji="0" lang="pl-PL" sz="1400" b="0" i="0" u="none" strike="noStrike" kern="1200" cap="none" spc="0" normalizeH="0" baseline="30000" noProof="0" dirty="0">
                <a:ln>
                  <a:noFill/>
                </a:ln>
                <a:solidFill>
                  <a:prstClr val="black"/>
                </a:solidFill>
                <a:effectLst/>
                <a:uLnTx/>
                <a:uFillTx/>
                <a:latin typeface="Poppins" panose="00000500000000000000" pitchFamily="50" charset="-18"/>
                <a:cs typeface="Poppins" panose="00000500000000000000" pitchFamily="50" charset="-18"/>
              </a:rPr>
              <a:t>3</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/h (AX45-W3R-250)</a:t>
            </a:r>
          </a:p>
        </p:txBody>
      </p:sp>
      <p:sp>
        <p:nvSpPr>
          <p:cNvPr id="9" name="pole tekstowe 8">
            <a:extLst>
              <a:ext uri="{FF2B5EF4-FFF2-40B4-BE49-F238E27FC236}">
                <a16:creationId xmlns:a16="http://schemas.microsoft.com/office/drawing/2014/main" xmlns="" id="{6F59AE3F-EF17-BBE5-BD8F-4524CE06BEEC}"/>
              </a:ext>
            </a:extLst>
          </p:cNvPr>
          <p:cNvSpPr txBox="1"/>
          <p:nvPr/>
        </p:nvSpPr>
        <p:spPr>
          <a:xfrm>
            <a:off x="3788469" y="4341297"/>
            <a:ext cx="1328729" cy="711733"/>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pl-PL" sz="1400" b="1" i="0" u="none" strike="noStrike" kern="1200" cap="none" spc="0" normalizeH="0" baseline="0" dirty="0" err="1">
                <a:ln>
                  <a:noFill/>
                </a:ln>
                <a:solidFill>
                  <a:prstClr val="black"/>
                </a:solidFill>
                <a:effectLst/>
                <a:uLnTx/>
                <a:uFillTx/>
                <a:latin typeface="Poppins" panose="00000500000000000000" pitchFamily="50" charset="-18"/>
                <a:cs typeface="Poppins" panose="00000500000000000000" pitchFamily="50" charset="-18"/>
              </a:rPr>
              <a:t>Casing</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stal</a:t>
            </a:r>
          </a:p>
        </p:txBody>
      </p:sp>
      <p:sp>
        <p:nvSpPr>
          <p:cNvPr id="10" name="pole tekstowe 9">
            <a:extLst>
              <a:ext uri="{FF2B5EF4-FFF2-40B4-BE49-F238E27FC236}">
                <a16:creationId xmlns:a16="http://schemas.microsoft.com/office/drawing/2014/main" xmlns="" id="{5C4FD167-520C-BCD9-9455-1CA4372D8142}"/>
              </a:ext>
            </a:extLst>
          </p:cNvPr>
          <p:cNvSpPr txBox="1"/>
          <p:nvPr/>
        </p:nvSpPr>
        <p:spPr>
          <a:xfrm>
            <a:off x="717959" y="3492868"/>
            <a:ext cx="1632178"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a:solidFill>
                  <a:prstClr val="black"/>
                </a:solidFill>
                <a:latin typeface="Poppins" panose="00000500000000000000" pitchFamily="50" charset="-18"/>
                <a:cs typeface="Poppins" panose="00000500000000000000" pitchFamily="50" charset="-18"/>
              </a:rPr>
              <a:t>L</a:t>
            </a:r>
            <a:r>
              <a:rPr lang="en-US" sz="1400" b="1" dirty="0" err="1">
                <a:latin typeface="Poppins" panose="00000500000000000000" pitchFamily="2" charset="-18"/>
                <a:cs typeface="Poppins" panose="00000500000000000000" pitchFamily="2" charset="-18"/>
              </a:rPr>
              <a:t>ength</a:t>
            </a:r>
            <a:r>
              <a:rPr lang="pl-PL" sz="1400" b="1" dirty="0">
                <a:latin typeface="Poppins" panose="00000500000000000000" pitchFamily="2" charset="-18"/>
                <a:cs typeface="Poppins" panose="00000500000000000000" pitchFamily="2" charset="-18"/>
              </a:rPr>
              <a:t>s</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1, 1,5, 2 </a:t>
            </a:r>
            <a:r>
              <a:rPr lang="pl-PL" sz="1400" dirty="0">
                <a:solidFill>
                  <a:prstClr val="black"/>
                </a:solidFill>
                <a:latin typeface="Poppins" panose="00000500000000000000" pitchFamily="50" charset="-18"/>
                <a:cs typeface="Poppins" panose="00000500000000000000" pitchFamily="50" charset="-18"/>
              </a:rPr>
              <a:t>i</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2,5 m</a:t>
            </a:r>
          </a:p>
        </p:txBody>
      </p:sp>
      <p:sp>
        <p:nvSpPr>
          <p:cNvPr id="11" name="pole tekstowe 10">
            <a:extLst>
              <a:ext uri="{FF2B5EF4-FFF2-40B4-BE49-F238E27FC236}">
                <a16:creationId xmlns:a16="http://schemas.microsoft.com/office/drawing/2014/main" xmlns="" id="{05CE71EE-C219-DB7B-C090-DAE301DDF539}"/>
              </a:ext>
            </a:extLst>
          </p:cNvPr>
          <p:cNvSpPr txBox="1"/>
          <p:nvPr/>
        </p:nvSpPr>
        <p:spPr>
          <a:xfrm>
            <a:off x="3788469" y="5260329"/>
            <a:ext cx="5747341" cy="708143"/>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pl-PL" sz="1400" b="1"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Types</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W – </a:t>
            </a:r>
            <a:r>
              <a:rPr kumimoji="0" lang="pl-PL" sz="1400" b="0"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water</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heat</a:t>
            </a:r>
            <a:r>
              <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a:t>
            </a:r>
            <a:r>
              <a:rPr kumimoji="0" lang="pl-PL" sz="1400" b="0" i="0" u="none" strike="noStrike" kern="1200" cap="none" spc="0" normalizeH="0" baseline="0" noProof="0" dirty="0" err="1">
                <a:ln>
                  <a:noFill/>
                </a:ln>
                <a:solidFill>
                  <a:prstClr val="black"/>
                </a:solidFill>
                <a:effectLst/>
                <a:uLnTx/>
                <a:uFillTx/>
                <a:latin typeface="Poppins" panose="00000500000000000000" pitchFamily="50" charset="-18"/>
                <a:cs typeface="Poppins" panose="00000500000000000000" pitchFamily="50" charset="-18"/>
              </a:rPr>
              <a:t>exchanger</a:t>
            </a:r>
            <a:r>
              <a:rPr lang="pl-PL" sz="1400" dirty="0">
                <a:solidFill>
                  <a:prstClr val="black"/>
                </a:solidFill>
                <a:latin typeface="Poppins" panose="00000500000000000000" pitchFamily="50" charset="-18"/>
                <a:cs typeface="Poppins" panose="00000500000000000000" pitchFamily="50" charset="-18"/>
              </a:rPr>
              <a:t>(3 </a:t>
            </a:r>
            <a:r>
              <a:rPr lang="pl-PL" sz="1400" dirty="0" err="1">
                <a:solidFill>
                  <a:prstClr val="black"/>
                </a:solidFill>
                <a:latin typeface="Poppins" panose="00000500000000000000" pitchFamily="50" charset="-18"/>
                <a:cs typeface="Poppins" panose="00000500000000000000" pitchFamily="50" charset="-18"/>
              </a:rPr>
              <a:t>or</a:t>
            </a:r>
            <a:r>
              <a:rPr lang="pl-PL" sz="1400" dirty="0">
                <a:solidFill>
                  <a:prstClr val="black"/>
                </a:solidFill>
                <a:latin typeface="Poppins" panose="00000500000000000000" pitchFamily="50" charset="-18"/>
                <a:cs typeface="Poppins" panose="00000500000000000000" pitchFamily="50" charset="-18"/>
              </a:rPr>
              <a:t> 4 </a:t>
            </a:r>
            <a:r>
              <a:rPr lang="pl-PL" sz="1400" dirty="0" err="1">
                <a:solidFill>
                  <a:prstClr val="black"/>
                </a:solidFill>
                <a:latin typeface="Poppins" panose="00000500000000000000" pitchFamily="50" charset="-18"/>
                <a:cs typeface="Poppins" panose="00000500000000000000" pitchFamily="50" charset="-18"/>
              </a:rPr>
              <a:t>row</a:t>
            </a:r>
            <a:r>
              <a:rPr lang="pl-PL" sz="1400" dirty="0">
                <a:solidFill>
                  <a:prstClr val="black"/>
                </a:solidFill>
                <a:latin typeface="Poppins" panose="00000500000000000000" pitchFamily="50" charset="-18"/>
                <a:cs typeface="Poppins" panose="00000500000000000000" pitchFamily="50" charset="-18"/>
              </a:rPr>
              <a:t>)</a:t>
            </a:r>
            <a:endParaRPr kumimoji="0" lang="pl-PL" sz="14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12" name="pole tekstowe 11">
            <a:extLst>
              <a:ext uri="{FF2B5EF4-FFF2-40B4-BE49-F238E27FC236}">
                <a16:creationId xmlns:a16="http://schemas.microsoft.com/office/drawing/2014/main" xmlns="" id="{F34C0560-A24A-0A9D-08DF-3E34CC8F4B86}"/>
              </a:ext>
            </a:extLst>
          </p:cNvPr>
          <p:cNvSpPr txBox="1"/>
          <p:nvPr/>
        </p:nvSpPr>
        <p:spPr>
          <a:xfrm>
            <a:off x="3788469" y="3403408"/>
            <a:ext cx="750526" cy="708143"/>
          </a:xfrm>
          <a:prstGeom prst="rect">
            <a:avLst/>
          </a:prstGeom>
          <a:noFill/>
        </p:spPr>
        <p:txBody>
          <a:bodyPr wrap="none" rtlCol="0">
            <a:spAutoFit/>
          </a:bodyPr>
          <a:lstStyle/>
          <a:p>
            <a:pPr marR="0" lvl="0" algn="l" defTabSz="914400" rtl="0" eaLnBrk="1" fontAlgn="auto" latinLnBrk="0" hangingPunct="1">
              <a:lnSpc>
                <a:spcPct val="150000"/>
              </a:lnSpc>
              <a:spcBef>
                <a:spcPts val="0"/>
              </a:spcBef>
              <a:spcAft>
                <a:spcPts val="0"/>
              </a:spcAft>
              <a:buClrTx/>
              <a:buSzTx/>
              <a:tabLst/>
              <a:defRPr/>
            </a:pPr>
            <a:r>
              <a:rPr lang="pl-PL" sz="1400" b="1" dirty="0">
                <a:solidFill>
                  <a:prstClr val="black"/>
                </a:solidFill>
                <a:latin typeface="Poppins" panose="00000500000000000000" pitchFamily="50" charset="-18"/>
                <a:cs typeface="Poppins" panose="00000500000000000000" pitchFamily="50" charset="-18"/>
              </a:rPr>
              <a:t>Fan</a:t>
            </a:r>
            <a:endParaRPr kumimoji="0" lang="pl-PL" sz="14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l-PL" sz="140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EC </a:t>
            </a:r>
          </a:p>
        </p:txBody>
      </p:sp>
    </p:spTree>
    <p:extLst>
      <p:ext uri="{BB962C8B-B14F-4D97-AF65-F5344CB8AC3E}">
        <p14:creationId xmlns:p14="http://schemas.microsoft.com/office/powerpoint/2010/main" val="222640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65588" y="1205631"/>
            <a:ext cx="1762021"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Technical data</a:t>
            </a:r>
          </a:p>
          <a:p>
            <a:r>
              <a:rPr lang="pl-PL" sz="1600" b="1" dirty="0">
                <a:latin typeface="Poppins" panose="00000500000000000000" pitchFamily="50" charset="-18"/>
                <a:cs typeface="Poppins" panose="00000500000000000000" pitchFamily="50" charset="-18"/>
              </a:rPr>
              <a:t>AX36</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a:extLst>
              <a:ext uri="{FF2B5EF4-FFF2-40B4-BE49-F238E27FC236}">
                <a16:creationId xmlns:a16="http://schemas.microsoft.com/office/drawing/2014/main" xmlns="" id="{CEB0525F-7875-C9C5-8F77-4B8E07CB21C6}"/>
              </a:ext>
            </a:extLst>
          </p:cNvPr>
          <p:cNvPicPr>
            <a:picLocks noChangeAspect="1"/>
          </p:cNvPicPr>
          <p:nvPr/>
        </p:nvPicPr>
        <p:blipFill>
          <a:blip r:embed="rId4"/>
          <a:stretch>
            <a:fillRect/>
          </a:stretch>
        </p:blipFill>
        <p:spPr>
          <a:xfrm>
            <a:off x="2629189" y="863250"/>
            <a:ext cx="8509153" cy="4594575"/>
          </a:xfrm>
          <a:prstGeom prst="rect">
            <a:avLst/>
          </a:prstGeom>
        </p:spPr>
      </p:pic>
      <p:pic>
        <p:nvPicPr>
          <p:cNvPr id="9" name="Obraz 8">
            <a:extLst>
              <a:ext uri="{FF2B5EF4-FFF2-40B4-BE49-F238E27FC236}">
                <a16:creationId xmlns:a16="http://schemas.microsoft.com/office/drawing/2014/main" xmlns="" id="{EA5D1B2B-A6BD-5439-55D5-4399890A9DF9}"/>
              </a:ext>
            </a:extLst>
          </p:cNvPr>
          <p:cNvPicPr>
            <a:picLocks noChangeAspect="1"/>
          </p:cNvPicPr>
          <p:nvPr/>
        </p:nvPicPr>
        <p:blipFill>
          <a:blip r:embed="rId5"/>
          <a:stretch>
            <a:fillRect/>
          </a:stretch>
        </p:blipFill>
        <p:spPr>
          <a:xfrm>
            <a:off x="2765116" y="5520644"/>
            <a:ext cx="9026834" cy="963964"/>
          </a:xfrm>
          <a:prstGeom prst="rect">
            <a:avLst/>
          </a:prstGeom>
        </p:spPr>
      </p:pic>
    </p:spTree>
    <p:extLst>
      <p:ext uri="{BB962C8B-B14F-4D97-AF65-F5344CB8AC3E}">
        <p14:creationId xmlns:p14="http://schemas.microsoft.com/office/powerpoint/2010/main" val="4028829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62021"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Technical data</a:t>
            </a:r>
            <a:br>
              <a:rPr lang="pl-PL" sz="1600" b="1" dirty="0">
                <a:latin typeface="Poppins" panose="00000500000000000000" pitchFamily="50" charset="-18"/>
                <a:cs typeface="Poppins" panose="00000500000000000000" pitchFamily="50" charset="-18"/>
              </a:rPr>
            </a:br>
            <a:r>
              <a:rPr lang="pl-PL" sz="1600" b="1" dirty="0">
                <a:latin typeface="Poppins" panose="00000500000000000000" pitchFamily="50" charset="-18"/>
                <a:cs typeface="Poppins" panose="00000500000000000000" pitchFamily="50" charset="-18"/>
              </a:rPr>
              <a:t>AX45</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a:extLst>
              <a:ext uri="{FF2B5EF4-FFF2-40B4-BE49-F238E27FC236}">
                <a16:creationId xmlns:a16="http://schemas.microsoft.com/office/drawing/2014/main" xmlns="" id="{3AE025ED-7E68-20CA-4B91-1E2CA339F770}"/>
              </a:ext>
            </a:extLst>
          </p:cNvPr>
          <p:cNvPicPr>
            <a:picLocks noChangeAspect="1"/>
          </p:cNvPicPr>
          <p:nvPr/>
        </p:nvPicPr>
        <p:blipFill>
          <a:blip r:embed="rId4"/>
          <a:stretch>
            <a:fillRect/>
          </a:stretch>
        </p:blipFill>
        <p:spPr>
          <a:xfrm>
            <a:off x="2800350" y="5645233"/>
            <a:ext cx="9391650" cy="1002922"/>
          </a:xfrm>
          <a:prstGeom prst="rect">
            <a:avLst/>
          </a:prstGeom>
        </p:spPr>
      </p:pic>
      <p:pic>
        <p:nvPicPr>
          <p:cNvPr id="9" name="Obraz 8">
            <a:extLst>
              <a:ext uri="{FF2B5EF4-FFF2-40B4-BE49-F238E27FC236}">
                <a16:creationId xmlns:a16="http://schemas.microsoft.com/office/drawing/2014/main" xmlns="" id="{1DE77FCA-D1DD-8146-7AD1-8BA857BDC152}"/>
              </a:ext>
            </a:extLst>
          </p:cNvPr>
          <p:cNvPicPr>
            <a:picLocks noChangeAspect="1"/>
          </p:cNvPicPr>
          <p:nvPr/>
        </p:nvPicPr>
        <p:blipFill>
          <a:blip r:embed="rId5"/>
          <a:stretch>
            <a:fillRect/>
          </a:stretch>
        </p:blipFill>
        <p:spPr>
          <a:xfrm>
            <a:off x="2883014" y="1128363"/>
            <a:ext cx="8273641" cy="4260492"/>
          </a:xfrm>
          <a:prstGeom prst="rect">
            <a:avLst/>
          </a:prstGeom>
        </p:spPr>
      </p:pic>
    </p:spTree>
    <p:extLst>
      <p:ext uri="{BB962C8B-B14F-4D97-AF65-F5344CB8AC3E}">
        <p14:creationId xmlns:p14="http://schemas.microsoft.com/office/powerpoint/2010/main" val="1129805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25390"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ELiS</a:t>
            </a:r>
            <a:r>
              <a:rPr lang="pl-PL" sz="1600" b="1" dirty="0">
                <a:latin typeface="Poppins" panose="00000500000000000000" pitchFamily="50" charset="-18"/>
                <a:cs typeface="Poppins" panose="00000500000000000000" pitchFamily="50" charset="-18"/>
              </a:rPr>
              <a:t> AX</a:t>
            </a:r>
          </a:p>
          <a:p>
            <a:r>
              <a:rPr lang="pl-PL" sz="1600" b="1" dirty="0">
                <a:latin typeface="Poppins" panose="00000500000000000000" pitchFamily="2" charset="-18"/>
                <a:cs typeface="Poppins" panose="00000500000000000000" pitchFamily="2" charset="-18"/>
              </a:rPr>
              <a:t>d</a:t>
            </a:r>
            <a:r>
              <a:rPr lang="en-US" sz="1600" b="1" dirty="0" err="1">
                <a:latin typeface="Poppins" panose="00000500000000000000" pitchFamily="2" charset="-18"/>
                <a:cs typeface="Poppins" panose="00000500000000000000" pitchFamily="2" charset="-18"/>
              </a:rPr>
              <a:t>imensions</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4" name="Obraz 3">
            <a:extLst>
              <a:ext uri="{FF2B5EF4-FFF2-40B4-BE49-F238E27FC236}">
                <a16:creationId xmlns:a16="http://schemas.microsoft.com/office/drawing/2014/main" xmlns="" id="{7F14D8B3-787A-DB04-183E-21EAFCFB53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408" y="2292879"/>
            <a:ext cx="11183589" cy="4122376"/>
          </a:xfrm>
          <a:prstGeom prst="rect">
            <a:avLst/>
          </a:prstGeom>
        </p:spPr>
      </p:pic>
      <p:pic>
        <p:nvPicPr>
          <p:cNvPr id="10" name="Obraz 9" descr="Obraz zawierający tekst&#10;&#10;Opis wygenerowany automatycznie">
            <a:extLst>
              <a:ext uri="{FF2B5EF4-FFF2-40B4-BE49-F238E27FC236}">
                <a16:creationId xmlns:a16="http://schemas.microsoft.com/office/drawing/2014/main" xmlns="" id="{A7B7FE39-D076-4EE7-D534-5EA1A6FDEF8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8000"/>
                    </a14:imgEffect>
                  </a14:imgLayer>
                </a14:imgProps>
              </a:ext>
              <a:ext uri="{28A0092B-C50C-407E-A947-70E740481C1C}">
                <a14:useLocalDpi xmlns:a14="http://schemas.microsoft.com/office/drawing/2010/main" val="0"/>
              </a:ext>
            </a:extLst>
          </a:blip>
          <a:srcRect l="10041" t="31747" r="30917" b="25256"/>
          <a:stretch/>
        </p:blipFill>
        <p:spPr>
          <a:xfrm>
            <a:off x="8745232" y="4354067"/>
            <a:ext cx="3446768" cy="1411967"/>
          </a:xfrm>
          <a:prstGeom prst="rect">
            <a:avLst/>
          </a:prstGeom>
        </p:spPr>
      </p:pic>
      <p:sp>
        <p:nvSpPr>
          <p:cNvPr id="11" name="Prostokąt 10">
            <a:extLst>
              <a:ext uri="{FF2B5EF4-FFF2-40B4-BE49-F238E27FC236}">
                <a16:creationId xmlns:a16="http://schemas.microsoft.com/office/drawing/2014/main" xmlns="" id="{74EF7B42-D9C6-1F2C-EDAD-D4B133E07021}"/>
              </a:ext>
            </a:extLst>
          </p:cNvPr>
          <p:cNvSpPr/>
          <p:nvPr/>
        </p:nvSpPr>
        <p:spPr>
          <a:xfrm>
            <a:off x="10950482" y="4081600"/>
            <a:ext cx="544110" cy="1956899"/>
          </a:xfrm>
          <a:prstGeom prst="rect">
            <a:avLst/>
          </a:prstGeom>
          <a:solidFill>
            <a:srgbClr val="D1C8B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180108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E2293503-CA67-ED14-2365-08DA5BCFAF87}"/>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2335896" cy="954107"/>
            </a:xfrm>
            <a:prstGeom prst="rect">
              <a:avLst/>
            </a:prstGeom>
            <a:noFill/>
          </p:spPr>
          <p:txBody>
            <a:bodyPr wrap="none" rtlCol="0">
              <a:spAutoFit/>
            </a:bodyPr>
            <a:lstStyle/>
            <a:p>
              <a:r>
                <a:rPr lang="pl-PL" sz="2800" b="1" dirty="0" err="1">
                  <a:latin typeface="Poppins" panose="00000500000000000000" pitchFamily="2" charset="-18"/>
                  <a:cs typeface="Poppins" panose="00000500000000000000" pitchFamily="2" charset="-18"/>
                </a:rPr>
                <a:t>Air</a:t>
              </a:r>
              <a:r>
                <a:rPr lang="pl-PL" sz="2800" b="1" dirty="0">
                  <a:latin typeface="Poppins" panose="00000500000000000000" pitchFamily="2" charset="-18"/>
                  <a:cs typeface="Poppins" panose="00000500000000000000" pitchFamily="2" charset="-18"/>
                </a:rPr>
                <a:t> </a:t>
              </a:r>
              <a:r>
                <a:rPr lang="en-US" sz="2800" b="1" dirty="0">
                  <a:latin typeface="Poppins" panose="00000500000000000000" pitchFamily="2" charset="-18"/>
                  <a:cs typeface="Poppins" panose="00000500000000000000" pitchFamily="2" charset="-18"/>
                </a:rPr>
                <a:t>curtains</a:t>
              </a:r>
              <a:endParaRPr lang="pl-PL" sz="2800" b="1" dirty="0">
                <a:latin typeface="Poppins" panose="00000500000000000000" pitchFamily="2" charset="-18"/>
                <a:cs typeface="Poppins" panose="00000500000000000000" pitchFamily="2" charset="-18"/>
              </a:endParaRPr>
            </a:p>
            <a:p>
              <a:r>
                <a:rPr lang="pl-PL" sz="2800" b="1" dirty="0">
                  <a:latin typeface="Poppins" panose="00000500000000000000" pitchFamily="2" charset="-18"/>
                  <a:cs typeface="Poppins" panose="00000500000000000000" pitchFamily="2" charset="-18"/>
                </a:rPr>
                <a:t>i</a:t>
              </a:r>
              <a:r>
                <a:rPr lang="en-US" sz="2800" b="1" dirty="0" err="1">
                  <a:latin typeface="Poppins" panose="00000500000000000000" pitchFamily="2" charset="-18"/>
                  <a:cs typeface="Poppins" panose="00000500000000000000" pitchFamily="2" charset="-18"/>
                </a:rPr>
                <a:t>nstallation</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373841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94934" cy="830997"/>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ELiS AX 36</a:t>
            </a:r>
          </a:p>
          <a:p>
            <a:r>
              <a:rPr lang="pl-PL" sz="1600" b="1" dirty="0">
                <a:latin typeface="Poppins" panose="00000500000000000000" pitchFamily="2" charset="-18"/>
                <a:cs typeface="Poppins" panose="00000500000000000000" pitchFamily="2" charset="-18"/>
              </a:rPr>
              <a:t>i</a:t>
            </a:r>
            <a:r>
              <a:rPr lang="en-US" sz="1600" b="1" dirty="0" err="1">
                <a:latin typeface="Poppins" panose="00000500000000000000" pitchFamily="2" charset="-18"/>
                <a:cs typeface="Poppins" panose="00000500000000000000" pitchFamily="2" charset="-18"/>
              </a:rPr>
              <a:t>nstallation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5" name="Obraz 4">
            <a:extLst>
              <a:ext uri="{FF2B5EF4-FFF2-40B4-BE49-F238E27FC236}">
                <a16:creationId xmlns:a16="http://schemas.microsoft.com/office/drawing/2014/main" xmlns="" id="{B6CB92BA-BD35-9F85-BDF7-F3F4C57F47E1}"/>
              </a:ext>
            </a:extLst>
          </p:cNvPr>
          <p:cNvPicPr>
            <a:picLocks noChangeAspect="1"/>
          </p:cNvPicPr>
          <p:nvPr/>
        </p:nvPicPr>
        <p:blipFill>
          <a:blip r:embed="rId4">
            <a:extLst>
              <a:ext uri="{28A0092B-C50C-407E-A947-70E740481C1C}">
                <a14:useLocalDpi xmlns:a14="http://schemas.microsoft.com/office/drawing/2010/main" val="0"/>
              </a:ext>
            </a:extLst>
          </a:blip>
          <a:srcRect l="3851" r="3851"/>
          <a:stretch/>
        </p:blipFill>
        <p:spPr>
          <a:xfrm>
            <a:off x="316089" y="2423121"/>
            <a:ext cx="11882920" cy="4434879"/>
          </a:xfrm>
          <a:prstGeom prst="rect">
            <a:avLst/>
          </a:prstGeom>
        </p:spPr>
      </p:pic>
    </p:spTree>
    <p:extLst>
      <p:ext uri="{BB962C8B-B14F-4D97-AF65-F5344CB8AC3E}">
        <p14:creationId xmlns:p14="http://schemas.microsoft.com/office/powerpoint/2010/main" val="867689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94934" cy="830997"/>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ELiS AX 45</a:t>
            </a:r>
          </a:p>
          <a:p>
            <a:r>
              <a:rPr lang="pl-PL" sz="1600" b="1" dirty="0">
                <a:latin typeface="Poppins" panose="00000500000000000000" pitchFamily="2" charset="-18"/>
                <a:cs typeface="Poppins" panose="00000500000000000000" pitchFamily="2" charset="-18"/>
              </a:rPr>
              <a:t>i</a:t>
            </a:r>
            <a:r>
              <a:rPr lang="en-US" sz="1600" b="1" dirty="0" err="1">
                <a:latin typeface="Poppins" panose="00000500000000000000" pitchFamily="2" charset="-18"/>
                <a:cs typeface="Poppins" panose="00000500000000000000" pitchFamily="2" charset="-18"/>
              </a:rPr>
              <a:t>nstallation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5" name="Obraz 4" descr="Obraz zawierający tekst, wewnątrz&#10;&#10;Opis wygenerowany automatycznie">
            <a:extLst>
              <a:ext uri="{FF2B5EF4-FFF2-40B4-BE49-F238E27FC236}">
                <a16:creationId xmlns:a16="http://schemas.microsoft.com/office/drawing/2014/main" xmlns="" id="{AA995446-9BB7-4535-50FB-CDD0971D351A}"/>
              </a:ext>
            </a:extLst>
          </p:cNvPr>
          <p:cNvPicPr>
            <a:picLocks noChangeAspect="1"/>
          </p:cNvPicPr>
          <p:nvPr/>
        </p:nvPicPr>
        <p:blipFill rotWithShape="1">
          <a:blip r:embed="rId4">
            <a:extLst>
              <a:ext uri="{28A0092B-C50C-407E-A947-70E740481C1C}">
                <a14:useLocalDpi xmlns:a14="http://schemas.microsoft.com/office/drawing/2010/main" val="0"/>
              </a:ext>
            </a:extLst>
          </a:blip>
          <a:srcRect l="3225" r="3875"/>
          <a:stretch/>
        </p:blipFill>
        <p:spPr>
          <a:xfrm>
            <a:off x="240727" y="2452307"/>
            <a:ext cx="11958281" cy="4405693"/>
          </a:xfrm>
          <a:prstGeom prst="rect">
            <a:avLst/>
          </a:prstGeom>
        </p:spPr>
      </p:pic>
    </p:spTree>
    <p:extLst>
      <p:ext uri="{BB962C8B-B14F-4D97-AF65-F5344CB8AC3E}">
        <p14:creationId xmlns:p14="http://schemas.microsoft.com/office/powerpoint/2010/main" val="2769401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94934"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Vertical</a:t>
            </a:r>
            <a:r>
              <a:rPr lang="pl-PL" sz="1600" b="1" dirty="0">
                <a:latin typeface="Poppins" panose="00000500000000000000" pitchFamily="50" charset="-18"/>
                <a:cs typeface="Poppins" panose="00000500000000000000" pitchFamily="50" charset="-18"/>
              </a:rPr>
              <a:t> </a:t>
            </a:r>
          </a:p>
          <a:p>
            <a:r>
              <a:rPr lang="pl-PL" sz="1600" b="1" dirty="0">
                <a:latin typeface="Poppins" panose="00000500000000000000" pitchFamily="2" charset="-18"/>
                <a:cs typeface="Poppins" panose="00000500000000000000" pitchFamily="2" charset="-18"/>
              </a:rPr>
              <a:t>i</a:t>
            </a:r>
            <a:r>
              <a:rPr lang="en-US" sz="1600" b="1" dirty="0" err="1">
                <a:latin typeface="Poppins" panose="00000500000000000000" pitchFamily="2" charset="-18"/>
                <a:cs typeface="Poppins" panose="00000500000000000000" pitchFamily="2" charset="-18"/>
              </a:rPr>
              <a:t>nstallation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11" name="Obraz 10" descr="Obraz zawierający wyroby metalowe, śruba, plastikowy&#10;&#10;Opis wygenerowany automatycznie">
            <a:extLst>
              <a:ext uri="{FF2B5EF4-FFF2-40B4-BE49-F238E27FC236}">
                <a16:creationId xmlns:a16="http://schemas.microsoft.com/office/drawing/2014/main" xmlns="" id="{E4821CA0-349E-06F4-3896-70327EA3B9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9384" y="5078590"/>
            <a:ext cx="821010" cy="821010"/>
          </a:xfrm>
          <a:prstGeom prst="rect">
            <a:avLst/>
          </a:prstGeom>
        </p:spPr>
      </p:pic>
      <p:pic>
        <p:nvPicPr>
          <p:cNvPr id="5" name="Obraz 4" descr="Obraz zawierający tekst, wewnątrz, biały&#10;&#10;Opis wygenerowany automatycznie">
            <a:extLst>
              <a:ext uri="{FF2B5EF4-FFF2-40B4-BE49-F238E27FC236}">
                <a16:creationId xmlns:a16="http://schemas.microsoft.com/office/drawing/2014/main" xmlns="" id="{5F54DD8F-4745-FD9C-DE75-3F32E47A537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81" t="2040" r="46099" b="6599"/>
          <a:stretch/>
        </p:blipFill>
        <p:spPr>
          <a:xfrm>
            <a:off x="7110918" y="1420238"/>
            <a:ext cx="5081081" cy="5437762"/>
          </a:xfrm>
          <a:prstGeom prst="rect">
            <a:avLst/>
          </a:prstGeom>
        </p:spPr>
      </p:pic>
      <p:pic>
        <p:nvPicPr>
          <p:cNvPr id="13" name="Obraz 12" descr="Obraz zawierający tekst, komputer, zrzut ekranu&#10;&#10;Opis wygenerowany automatycznie">
            <a:extLst>
              <a:ext uri="{FF2B5EF4-FFF2-40B4-BE49-F238E27FC236}">
                <a16:creationId xmlns:a16="http://schemas.microsoft.com/office/drawing/2014/main" xmlns="" id="{BECEAA78-91DE-9E05-15C5-C38A9B06E1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4951" t="12037" r="2503" b="56663"/>
          <a:stretch/>
        </p:blipFill>
        <p:spPr>
          <a:xfrm>
            <a:off x="4312295" y="2514043"/>
            <a:ext cx="1939409" cy="1049123"/>
          </a:xfrm>
          <a:prstGeom prst="rect">
            <a:avLst/>
          </a:prstGeom>
        </p:spPr>
      </p:pic>
      <p:pic>
        <p:nvPicPr>
          <p:cNvPr id="14" name="Obraz 13" descr="Obraz zawierający tekst, komputer, zrzut ekranu&#10;&#10;Opis wygenerowany automatycznie">
            <a:extLst>
              <a:ext uri="{FF2B5EF4-FFF2-40B4-BE49-F238E27FC236}">
                <a16:creationId xmlns:a16="http://schemas.microsoft.com/office/drawing/2014/main" xmlns="" id="{98B1A2EC-BFEE-1477-E45D-EC106A3AEFA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4401"/>
          <a:stretch/>
        </p:blipFill>
        <p:spPr>
          <a:xfrm>
            <a:off x="1025607" y="2243195"/>
            <a:ext cx="1939408" cy="1663020"/>
          </a:xfrm>
          <a:prstGeom prst="rect">
            <a:avLst/>
          </a:prstGeom>
        </p:spPr>
      </p:pic>
      <p:pic>
        <p:nvPicPr>
          <p:cNvPr id="17" name="Obraz 16">
            <a:extLst>
              <a:ext uri="{FF2B5EF4-FFF2-40B4-BE49-F238E27FC236}">
                <a16:creationId xmlns:a16="http://schemas.microsoft.com/office/drawing/2014/main" xmlns="" id="{14193886-ED6A-1D6A-7F44-2EC1B7D7FAB7}"/>
              </a:ext>
            </a:extLst>
          </p:cNvPr>
          <p:cNvPicPr>
            <a:picLocks noChangeAspect="1"/>
          </p:cNvPicPr>
          <p:nvPr/>
        </p:nvPicPr>
        <p:blipFill>
          <a:blip r:embed="rId8"/>
          <a:stretch>
            <a:fillRect/>
          </a:stretch>
        </p:blipFill>
        <p:spPr>
          <a:xfrm>
            <a:off x="1772991" y="5409620"/>
            <a:ext cx="904801" cy="458276"/>
          </a:xfrm>
          <a:prstGeom prst="rect">
            <a:avLst/>
          </a:prstGeom>
        </p:spPr>
      </p:pic>
      <p:sp>
        <p:nvSpPr>
          <p:cNvPr id="20" name="pole tekstowe 19">
            <a:extLst>
              <a:ext uri="{FF2B5EF4-FFF2-40B4-BE49-F238E27FC236}">
                <a16:creationId xmlns:a16="http://schemas.microsoft.com/office/drawing/2014/main" xmlns="" id="{7D831A2E-6CC1-941F-36D8-585FCCA35392}"/>
              </a:ext>
            </a:extLst>
          </p:cNvPr>
          <p:cNvSpPr txBox="1"/>
          <p:nvPr/>
        </p:nvSpPr>
        <p:spPr>
          <a:xfrm>
            <a:off x="3974663" y="4155598"/>
            <a:ext cx="3297354" cy="707501"/>
          </a:xfrm>
          <a:prstGeom prst="rect">
            <a:avLst/>
          </a:prstGeom>
          <a:noFill/>
        </p:spPr>
        <p:txBody>
          <a:bodyPr wrap="square" rtlCol="0">
            <a:spAutoFit/>
          </a:bodyPr>
          <a:lstStyle/>
          <a:p>
            <a:pPr marR="0" lvl="0" defTabSz="914400" rtl="0" eaLnBrk="1" fontAlgn="auto" latinLnBrk="0" hangingPunct="1">
              <a:lnSpc>
                <a:spcPct val="150000"/>
              </a:lnSpc>
              <a:spcBef>
                <a:spcPts val="0"/>
              </a:spcBef>
              <a:spcAft>
                <a:spcPts val="0"/>
              </a:spcAft>
              <a:buClrTx/>
              <a:buSzTx/>
              <a:tabLst/>
              <a:defRPr/>
            </a:pPr>
            <a:r>
              <a:rPr lang="en-US" sz="1400" dirty="0">
                <a:latin typeface="Poppins" panose="00000500000000000000" pitchFamily="2" charset="-18"/>
                <a:cs typeface="Poppins" panose="00000500000000000000" pitchFamily="2" charset="-18"/>
              </a:rPr>
              <a:t>Vertical mounting bracket (mounting bracket)</a:t>
            </a:r>
            <a:endParaRPr lang="pl-PL" sz="1400" dirty="0">
              <a:solidFill>
                <a:prstClr val="black"/>
              </a:solidFill>
              <a:latin typeface="Poppins" panose="00000500000000000000" pitchFamily="2" charset="-18"/>
              <a:cs typeface="Poppins" panose="00000500000000000000" pitchFamily="2" charset="-18"/>
            </a:endParaRPr>
          </a:p>
        </p:txBody>
      </p:sp>
      <p:sp>
        <p:nvSpPr>
          <p:cNvPr id="21" name="pole tekstowe 20">
            <a:extLst>
              <a:ext uri="{FF2B5EF4-FFF2-40B4-BE49-F238E27FC236}">
                <a16:creationId xmlns:a16="http://schemas.microsoft.com/office/drawing/2014/main" xmlns="" id="{71E936D4-A6B3-EE0C-E0FA-311BABC7E2A2}"/>
              </a:ext>
            </a:extLst>
          </p:cNvPr>
          <p:cNvSpPr txBox="1"/>
          <p:nvPr/>
        </p:nvSpPr>
        <p:spPr>
          <a:xfrm>
            <a:off x="800354" y="4154249"/>
            <a:ext cx="2358510" cy="388568"/>
          </a:xfrm>
          <a:prstGeom prst="rect">
            <a:avLst/>
          </a:prstGeom>
          <a:noFill/>
        </p:spPr>
        <p:txBody>
          <a:bodyPr wrap="square" rtlCol="0">
            <a:spAutoFit/>
          </a:bodyPr>
          <a:lstStyle/>
          <a:p>
            <a:pPr marR="0" lvl="0" defTabSz="914400" rtl="0" eaLnBrk="1" fontAlgn="auto" latinLnBrk="0" hangingPunct="1">
              <a:lnSpc>
                <a:spcPct val="150000"/>
              </a:lnSpc>
              <a:spcBef>
                <a:spcPts val="0"/>
              </a:spcBef>
              <a:spcAft>
                <a:spcPts val="0"/>
              </a:spcAft>
              <a:buClrTx/>
              <a:buSzTx/>
              <a:tabLst/>
              <a:defRPr/>
            </a:pPr>
            <a:r>
              <a:rPr lang="pl-PL" sz="1400" dirty="0">
                <a:latin typeface="Poppins" panose="00000500000000000000" pitchFamily="2" charset="-18"/>
                <a:cs typeface="Poppins" panose="00000500000000000000" pitchFamily="2" charset="-18"/>
              </a:rPr>
              <a:t>M</a:t>
            </a:r>
            <a:r>
              <a:rPr lang="en-US" sz="1400" dirty="0" err="1">
                <a:latin typeface="Poppins" panose="00000500000000000000" pitchFamily="2" charset="-18"/>
                <a:cs typeface="Poppins" panose="00000500000000000000" pitchFamily="2" charset="-18"/>
              </a:rPr>
              <a:t>ounting</a:t>
            </a:r>
            <a:r>
              <a:rPr lang="en-US" sz="1400" dirty="0">
                <a:latin typeface="Poppins" panose="00000500000000000000" pitchFamily="2" charset="-18"/>
                <a:cs typeface="Poppins" panose="00000500000000000000" pitchFamily="2" charset="-18"/>
              </a:rPr>
              <a:t> base</a:t>
            </a:r>
            <a:endParaRPr lang="pl-PL" sz="1400" dirty="0">
              <a:solidFill>
                <a:prstClr val="black"/>
              </a:solidFill>
              <a:latin typeface="Poppins" panose="00000500000000000000" pitchFamily="2" charset="-18"/>
              <a:cs typeface="Poppins" panose="00000500000000000000" pitchFamily="2" charset="-18"/>
            </a:endParaRPr>
          </a:p>
        </p:txBody>
      </p:sp>
      <p:sp>
        <p:nvSpPr>
          <p:cNvPr id="22" name="pole tekstowe 21">
            <a:extLst>
              <a:ext uri="{FF2B5EF4-FFF2-40B4-BE49-F238E27FC236}">
                <a16:creationId xmlns:a16="http://schemas.microsoft.com/office/drawing/2014/main" xmlns="" id="{D0268640-BC79-7330-8251-C0E20AA510CD}"/>
              </a:ext>
            </a:extLst>
          </p:cNvPr>
          <p:cNvSpPr txBox="1"/>
          <p:nvPr/>
        </p:nvSpPr>
        <p:spPr>
          <a:xfrm>
            <a:off x="739946" y="6040751"/>
            <a:ext cx="5356054" cy="388568"/>
          </a:xfrm>
          <a:prstGeom prst="rect">
            <a:avLst/>
          </a:prstGeom>
          <a:noFill/>
        </p:spPr>
        <p:txBody>
          <a:bodyPr wrap="square" rtlCol="0">
            <a:spAutoFit/>
          </a:bodyPr>
          <a:lstStyle/>
          <a:p>
            <a:pPr marR="0" lvl="0" defTabSz="914400" rtl="0" eaLnBrk="1" fontAlgn="auto" latinLnBrk="0" hangingPunct="1">
              <a:lnSpc>
                <a:spcPct val="150000"/>
              </a:lnSpc>
              <a:spcBef>
                <a:spcPts val="0"/>
              </a:spcBef>
              <a:spcAft>
                <a:spcPts val="0"/>
              </a:spcAft>
              <a:buClrTx/>
              <a:buSzTx/>
              <a:tabLst/>
              <a:defRPr/>
            </a:pPr>
            <a:r>
              <a:rPr lang="en-US" sz="1400" dirty="0">
                <a:latin typeface="Poppins" panose="00000500000000000000" pitchFamily="2" charset="-18"/>
                <a:cs typeface="Poppins" panose="00000500000000000000" pitchFamily="2" charset="-18"/>
              </a:rPr>
              <a:t>4 M8 screws with washers</a:t>
            </a:r>
            <a:endParaRPr lang="pl-PL" sz="1400" dirty="0">
              <a:solidFill>
                <a:prstClr val="black"/>
              </a:solidFill>
              <a:latin typeface="Poppins" panose="00000500000000000000" pitchFamily="2" charset="-18"/>
              <a:cs typeface="Poppins" panose="00000500000000000000" pitchFamily="2" charset="-18"/>
            </a:endParaRPr>
          </a:p>
        </p:txBody>
      </p:sp>
      <p:pic>
        <p:nvPicPr>
          <p:cNvPr id="24" name="Obraz 23" descr="Obraz zawierający wyroby metalowe, śruba, plastikowy&#10;&#10;Opis wygenerowany automatycznie">
            <a:extLst>
              <a:ext uri="{FF2B5EF4-FFF2-40B4-BE49-F238E27FC236}">
                <a16:creationId xmlns:a16="http://schemas.microsoft.com/office/drawing/2014/main" xmlns="" id="{116F20A4-C475-F86F-20B9-DC451C11DE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8034" y="5078590"/>
            <a:ext cx="821010" cy="821010"/>
          </a:xfrm>
          <a:prstGeom prst="rect">
            <a:avLst/>
          </a:prstGeom>
        </p:spPr>
      </p:pic>
      <p:pic>
        <p:nvPicPr>
          <p:cNvPr id="25" name="Obraz 24">
            <a:extLst>
              <a:ext uri="{FF2B5EF4-FFF2-40B4-BE49-F238E27FC236}">
                <a16:creationId xmlns:a16="http://schemas.microsoft.com/office/drawing/2014/main" xmlns="" id="{FDD9AF68-E7C6-A014-C426-4229D0F807E0}"/>
              </a:ext>
            </a:extLst>
          </p:cNvPr>
          <p:cNvPicPr>
            <a:picLocks noChangeAspect="1"/>
          </p:cNvPicPr>
          <p:nvPr/>
        </p:nvPicPr>
        <p:blipFill>
          <a:blip r:embed="rId8"/>
          <a:stretch>
            <a:fillRect/>
          </a:stretch>
        </p:blipFill>
        <p:spPr>
          <a:xfrm>
            <a:off x="3741641" y="5409620"/>
            <a:ext cx="904801" cy="458276"/>
          </a:xfrm>
          <a:prstGeom prst="rect">
            <a:avLst/>
          </a:prstGeom>
        </p:spPr>
      </p:pic>
      <p:sp>
        <p:nvSpPr>
          <p:cNvPr id="26" name="Prostokąt 25">
            <a:extLst>
              <a:ext uri="{FF2B5EF4-FFF2-40B4-BE49-F238E27FC236}">
                <a16:creationId xmlns:a16="http://schemas.microsoft.com/office/drawing/2014/main" xmlns="" id="{388DCAC4-C8A9-6EE9-0AB2-DB85FA42DD38}"/>
              </a:ext>
            </a:extLst>
          </p:cNvPr>
          <p:cNvSpPr/>
          <p:nvPr/>
        </p:nvSpPr>
        <p:spPr>
          <a:xfrm>
            <a:off x="7538774" y="442745"/>
            <a:ext cx="810682" cy="4100072"/>
          </a:xfrm>
          <a:prstGeom prst="rect">
            <a:avLst/>
          </a:prstGeom>
          <a:solidFill>
            <a:srgbClr val="A3C1A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2723228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Obraz 42">
            <a:extLst>
              <a:ext uri="{FF2B5EF4-FFF2-40B4-BE49-F238E27FC236}">
                <a16:creationId xmlns:a16="http://schemas.microsoft.com/office/drawing/2014/main" xmlns="" id="{3A6AC9FE-9A08-B4B5-4F3A-54366AFEF7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017" t="23786" r="47194" b="24512"/>
          <a:stretch/>
        </p:blipFill>
        <p:spPr>
          <a:xfrm>
            <a:off x="8681880" y="2872754"/>
            <a:ext cx="3510120" cy="3113241"/>
          </a:xfrm>
          <a:prstGeom prst="rect">
            <a:avLst/>
          </a:prstGeom>
        </p:spPr>
      </p:pic>
      <p:pic>
        <p:nvPicPr>
          <p:cNvPr id="28" name="Obraz 27" descr="Obraz zawierający wyroby metalowe, śruba, plastikowy&#10;&#10;Opis wygenerowany automatycznie">
            <a:extLst>
              <a:ext uri="{FF2B5EF4-FFF2-40B4-BE49-F238E27FC236}">
                <a16:creationId xmlns:a16="http://schemas.microsoft.com/office/drawing/2014/main" xmlns="" id="{F1C777D9-F15B-CADE-04CB-4F1FE69714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0056" y="2056476"/>
            <a:ext cx="671820" cy="671820"/>
          </a:xfrm>
          <a:prstGeom prst="rect">
            <a:avLst/>
          </a:prstGeom>
        </p:spPr>
      </p:pic>
      <p:pic>
        <p:nvPicPr>
          <p:cNvPr id="29" name="Obraz 28">
            <a:extLst>
              <a:ext uri="{FF2B5EF4-FFF2-40B4-BE49-F238E27FC236}">
                <a16:creationId xmlns:a16="http://schemas.microsoft.com/office/drawing/2014/main" xmlns="" id="{572DB9C4-56A8-390F-5717-ED918B013742}"/>
              </a:ext>
            </a:extLst>
          </p:cNvPr>
          <p:cNvPicPr>
            <a:picLocks noChangeAspect="1"/>
          </p:cNvPicPr>
          <p:nvPr/>
        </p:nvPicPr>
        <p:blipFill>
          <a:blip r:embed="rId5"/>
          <a:stretch>
            <a:fillRect/>
          </a:stretch>
        </p:blipFill>
        <p:spPr>
          <a:xfrm>
            <a:off x="5440120" y="2321592"/>
            <a:ext cx="740385" cy="375000"/>
          </a:xfrm>
          <a:prstGeom prst="rect">
            <a:avLst/>
          </a:prstGeom>
        </p:spPr>
      </p:pic>
      <p:pic>
        <p:nvPicPr>
          <p:cNvPr id="30" name="Obraz 29" descr="Obraz zawierający wyroby metalowe, śruba, plastikowy&#10;&#10;Opis wygenerowany automatycznie">
            <a:extLst>
              <a:ext uri="{FF2B5EF4-FFF2-40B4-BE49-F238E27FC236}">
                <a16:creationId xmlns:a16="http://schemas.microsoft.com/office/drawing/2014/main" xmlns="" id="{E22A89F4-6A27-287E-5773-016676CB46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9442" y="2056476"/>
            <a:ext cx="671820" cy="671820"/>
          </a:xfrm>
          <a:prstGeom prst="rect">
            <a:avLst/>
          </a:prstGeom>
        </p:spPr>
      </p:pic>
      <p:pic>
        <p:nvPicPr>
          <p:cNvPr id="31" name="Obraz 30">
            <a:extLst>
              <a:ext uri="{FF2B5EF4-FFF2-40B4-BE49-F238E27FC236}">
                <a16:creationId xmlns:a16="http://schemas.microsoft.com/office/drawing/2014/main" xmlns="" id="{0181D052-80CE-C931-B8CA-D6B54F74F165}"/>
              </a:ext>
            </a:extLst>
          </p:cNvPr>
          <p:cNvPicPr>
            <a:picLocks noChangeAspect="1"/>
          </p:cNvPicPr>
          <p:nvPr/>
        </p:nvPicPr>
        <p:blipFill>
          <a:blip r:embed="rId5"/>
          <a:stretch>
            <a:fillRect/>
          </a:stretch>
        </p:blipFill>
        <p:spPr>
          <a:xfrm>
            <a:off x="7174300" y="2321592"/>
            <a:ext cx="740385" cy="375000"/>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94934" cy="830997"/>
          </a:xfrm>
          <a:prstGeom prst="rect">
            <a:avLst/>
          </a:prstGeom>
          <a:noFill/>
        </p:spPr>
        <p:txBody>
          <a:bodyPr wrap="none" rtlCol="0">
            <a:spAutoFit/>
          </a:bodyPr>
          <a:lstStyle/>
          <a:p>
            <a:r>
              <a:rPr lang="pl-PL" sz="1600" b="1" dirty="0" err="1">
                <a:latin typeface="Poppins" panose="00000500000000000000" pitchFamily="50" charset="-18"/>
                <a:cs typeface="Poppins" panose="00000500000000000000" pitchFamily="50" charset="-18"/>
              </a:rPr>
              <a:t>Horizontal</a:t>
            </a:r>
            <a:r>
              <a:rPr lang="pl-PL" sz="1600" b="1" dirty="0">
                <a:latin typeface="Poppins" panose="00000500000000000000" pitchFamily="50" charset="-18"/>
                <a:cs typeface="Poppins" panose="00000500000000000000" pitchFamily="50" charset="-18"/>
              </a:rPr>
              <a:t> </a:t>
            </a:r>
            <a:br>
              <a:rPr lang="pl-PL" sz="1600" b="1" dirty="0">
                <a:latin typeface="Poppins" panose="00000500000000000000" pitchFamily="50" charset="-18"/>
                <a:cs typeface="Poppins" panose="00000500000000000000" pitchFamily="50" charset="-18"/>
              </a:rPr>
            </a:br>
            <a:r>
              <a:rPr lang="pl-PL" sz="1600" b="1" dirty="0">
                <a:latin typeface="Poppins" panose="00000500000000000000" pitchFamily="2" charset="-18"/>
                <a:cs typeface="Poppins" panose="00000500000000000000" pitchFamily="2" charset="-18"/>
              </a:rPr>
              <a:t>i</a:t>
            </a:r>
            <a:r>
              <a:rPr lang="en-US" sz="1600" b="1" dirty="0" err="1">
                <a:latin typeface="Poppins" panose="00000500000000000000" pitchFamily="2" charset="-18"/>
                <a:cs typeface="Poppins" panose="00000500000000000000" pitchFamily="2" charset="-18"/>
              </a:rPr>
              <a:t>nstallation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10" name="pole tekstowe 9">
            <a:extLst>
              <a:ext uri="{FF2B5EF4-FFF2-40B4-BE49-F238E27FC236}">
                <a16:creationId xmlns:a16="http://schemas.microsoft.com/office/drawing/2014/main" xmlns="" id="{B19DCAEC-CABE-CDAC-F7A6-064B2810B084}"/>
              </a:ext>
            </a:extLst>
          </p:cNvPr>
          <p:cNvSpPr txBox="1"/>
          <p:nvPr/>
        </p:nvSpPr>
        <p:spPr>
          <a:xfrm>
            <a:off x="820056" y="3002783"/>
            <a:ext cx="6053829" cy="70750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l-PL" sz="1400" b="1" dirty="0">
                <a:latin typeface="Poppins" panose="00000500000000000000" pitchFamily="2" charset="-18"/>
                <a:cs typeface="Poppins" panose="00000500000000000000" pitchFamily="2" charset="-18"/>
              </a:rPr>
              <a:t>ELiS AX 100/150/200 </a:t>
            </a:r>
            <a:r>
              <a:rPr lang="en-US" sz="1400" dirty="0">
                <a:latin typeface="Poppins" panose="00000500000000000000" pitchFamily="2" charset="-18"/>
                <a:cs typeface="Poppins" panose="00000500000000000000" pitchFamily="2" charset="-18"/>
              </a:rPr>
              <a:t>console set for horizontal mounting: 2 mounting consoles + 4 M8 screws with washers</a:t>
            </a:r>
            <a:endParaRPr lang="pl-PL" sz="1400" dirty="0">
              <a:latin typeface="Poppins" panose="00000500000000000000" pitchFamily="2" charset="-18"/>
              <a:cs typeface="Poppins" panose="00000500000000000000" pitchFamily="2" charset="-18"/>
            </a:endParaRPr>
          </a:p>
        </p:txBody>
      </p:sp>
      <p:sp>
        <p:nvSpPr>
          <p:cNvPr id="11" name="pole tekstowe 10">
            <a:extLst>
              <a:ext uri="{FF2B5EF4-FFF2-40B4-BE49-F238E27FC236}">
                <a16:creationId xmlns:a16="http://schemas.microsoft.com/office/drawing/2014/main" xmlns="" id="{25C0F094-94CF-3153-9A28-889FF3E3E00E}"/>
              </a:ext>
            </a:extLst>
          </p:cNvPr>
          <p:cNvSpPr txBox="1"/>
          <p:nvPr/>
        </p:nvSpPr>
        <p:spPr>
          <a:xfrm>
            <a:off x="820057" y="5583495"/>
            <a:ext cx="7376089" cy="70750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pl-PL" sz="1400" b="1" dirty="0">
                <a:latin typeface="Poppins" panose="00000500000000000000" pitchFamily="50" charset="-18"/>
                <a:cs typeface="Poppins" panose="00000500000000000000" pitchFamily="50" charset="-18"/>
              </a:rPr>
              <a:t>ELiS AX 250 </a:t>
            </a:r>
            <a:r>
              <a:rPr lang="en-US" sz="1400" dirty="0">
                <a:latin typeface="Poppins" panose="00000500000000000000" pitchFamily="2" charset="-18"/>
                <a:cs typeface="Poppins" panose="00000500000000000000" pitchFamily="2" charset="-18"/>
              </a:rPr>
              <a:t>console set for horizontal mounting: 3 mounting consoles</a:t>
            </a:r>
            <a:r>
              <a:rPr lang="pl-PL" sz="1400" dirty="0">
                <a:latin typeface="Poppins" panose="00000500000000000000" pitchFamily="2" charset="-18"/>
                <a:cs typeface="Poppins" panose="00000500000000000000" pitchFamily="2" charset="-18"/>
              </a:rPr>
              <a:t/>
            </a:r>
            <a:br>
              <a:rPr lang="pl-PL" sz="1400" dirty="0">
                <a:latin typeface="Poppins" panose="00000500000000000000" pitchFamily="2" charset="-18"/>
                <a:cs typeface="Poppins" panose="00000500000000000000" pitchFamily="2" charset="-18"/>
              </a:rPr>
            </a:br>
            <a:r>
              <a:rPr lang="en-US" sz="1400" dirty="0">
                <a:latin typeface="Poppins" panose="00000500000000000000" pitchFamily="2" charset="-18"/>
                <a:cs typeface="Poppins" panose="00000500000000000000" pitchFamily="2" charset="-18"/>
              </a:rPr>
              <a:t> + 6 M8 screws with washers</a:t>
            </a:r>
            <a:endParaRPr lang="pl-PL" sz="1400" dirty="0">
              <a:latin typeface="Poppins" panose="00000500000000000000" pitchFamily="2" charset="-18"/>
              <a:cs typeface="Poppins" panose="00000500000000000000" pitchFamily="2" charset="-18"/>
            </a:endParaRPr>
          </a:p>
        </p:txBody>
      </p:sp>
      <p:pic>
        <p:nvPicPr>
          <p:cNvPr id="24" name="Obraz 23" descr="Obraz zawierający wyroby metalowe, śruba, plastikowy&#10;&#10;Opis wygenerowany automatycznie">
            <a:extLst>
              <a:ext uri="{FF2B5EF4-FFF2-40B4-BE49-F238E27FC236}">
                <a16:creationId xmlns:a16="http://schemas.microsoft.com/office/drawing/2014/main" xmlns="" id="{D009A98E-03F7-0F44-DCEA-A056336C3B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0056" y="4001897"/>
            <a:ext cx="671820" cy="671820"/>
          </a:xfrm>
          <a:prstGeom prst="rect">
            <a:avLst/>
          </a:prstGeom>
        </p:spPr>
      </p:pic>
      <p:pic>
        <p:nvPicPr>
          <p:cNvPr id="25" name="Obraz 24">
            <a:extLst>
              <a:ext uri="{FF2B5EF4-FFF2-40B4-BE49-F238E27FC236}">
                <a16:creationId xmlns:a16="http://schemas.microsoft.com/office/drawing/2014/main" xmlns="" id="{EF2FF283-353E-06AD-92D6-1CE7D62263A4}"/>
              </a:ext>
            </a:extLst>
          </p:cNvPr>
          <p:cNvPicPr>
            <a:picLocks noChangeAspect="1"/>
          </p:cNvPicPr>
          <p:nvPr/>
        </p:nvPicPr>
        <p:blipFill>
          <a:blip r:embed="rId5"/>
          <a:stretch>
            <a:fillRect/>
          </a:stretch>
        </p:blipFill>
        <p:spPr>
          <a:xfrm>
            <a:off x="5428969" y="4267013"/>
            <a:ext cx="740385" cy="375000"/>
          </a:xfrm>
          <a:prstGeom prst="rect">
            <a:avLst/>
          </a:prstGeom>
        </p:spPr>
      </p:pic>
      <p:pic>
        <p:nvPicPr>
          <p:cNvPr id="26" name="Obraz 25" descr="Obraz zawierający wyroby metalowe, śruba, plastikowy&#10;&#10;Opis wygenerowany automatycznie">
            <a:extLst>
              <a:ext uri="{FF2B5EF4-FFF2-40B4-BE49-F238E27FC236}">
                <a16:creationId xmlns:a16="http://schemas.microsoft.com/office/drawing/2014/main" xmlns="" id="{4326CC51-D4DB-F7C7-59C3-8EE3F8E815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9442" y="4001897"/>
            <a:ext cx="671820" cy="671820"/>
          </a:xfrm>
          <a:prstGeom prst="rect">
            <a:avLst/>
          </a:prstGeom>
        </p:spPr>
      </p:pic>
      <p:pic>
        <p:nvPicPr>
          <p:cNvPr id="27" name="Obraz 26">
            <a:extLst>
              <a:ext uri="{FF2B5EF4-FFF2-40B4-BE49-F238E27FC236}">
                <a16:creationId xmlns:a16="http://schemas.microsoft.com/office/drawing/2014/main" xmlns="" id="{BF4980A2-D33D-4A54-6D13-A7AC5ED05F5C}"/>
              </a:ext>
            </a:extLst>
          </p:cNvPr>
          <p:cNvPicPr>
            <a:picLocks noChangeAspect="1"/>
          </p:cNvPicPr>
          <p:nvPr/>
        </p:nvPicPr>
        <p:blipFill>
          <a:blip r:embed="rId5"/>
          <a:stretch>
            <a:fillRect/>
          </a:stretch>
        </p:blipFill>
        <p:spPr>
          <a:xfrm>
            <a:off x="7174300" y="4267013"/>
            <a:ext cx="740385" cy="375000"/>
          </a:xfrm>
          <a:prstGeom prst="rect">
            <a:avLst/>
          </a:prstGeom>
        </p:spPr>
      </p:pic>
      <p:pic>
        <p:nvPicPr>
          <p:cNvPr id="32" name="Obraz 31" descr="Obraz zawierający wyroby metalowe, śruba, plastikowy&#10;&#10;Opis wygenerowany automatycznie">
            <a:extLst>
              <a:ext uri="{FF2B5EF4-FFF2-40B4-BE49-F238E27FC236}">
                <a16:creationId xmlns:a16="http://schemas.microsoft.com/office/drawing/2014/main" xmlns="" id="{08CDCBBB-E83C-569F-193A-C6D07374A7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0056" y="4672847"/>
            <a:ext cx="671820" cy="671820"/>
          </a:xfrm>
          <a:prstGeom prst="rect">
            <a:avLst/>
          </a:prstGeom>
        </p:spPr>
      </p:pic>
      <p:pic>
        <p:nvPicPr>
          <p:cNvPr id="33" name="Obraz 32">
            <a:extLst>
              <a:ext uri="{FF2B5EF4-FFF2-40B4-BE49-F238E27FC236}">
                <a16:creationId xmlns:a16="http://schemas.microsoft.com/office/drawing/2014/main" xmlns="" id="{7EEB676F-17CA-A9FC-86D0-B816B6C078B6}"/>
              </a:ext>
            </a:extLst>
          </p:cNvPr>
          <p:cNvPicPr>
            <a:picLocks noChangeAspect="1"/>
          </p:cNvPicPr>
          <p:nvPr/>
        </p:nvPicPr>
        <p:blipFill>
          <a:blip r:embed="rId5"/>
          <a:stretch>
            <a:fillRect/>
          </a:stretch>
        </p:blipFill>
        <p:spPr>
          <a:xfrm>
            <a:off x="5428969" y="4937963"/>
            <a:ext cx="740385" cy="375000"/>
          </a:xfrm>
          <a:prstGeom prst="rect">
            <a:avLst/>
          </a:prstGeom>
        </p:spPr>
      </p:pic>
      <p:pic>
        <p:nvPicPr>
          <p:cNvPr id="34" name="Obraz 33" descr="Obraz zawierający wyroby metalowe, śruba, plastikowy&#10;&#10;Opis wygenerowany automatycznie">
            <a:extLst>
              <a:ext uri="{FF2B5EF4-FFF2-40B4-BE49-F238E27FC236}">
                <a16:creationId xmlns:a16="http://schemas.microsoft.com/office/drawing/2014/main" xmlns="" id="{899592F0-EFE1-B73E-5BD7-9F48BFEFC0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9442" y="4672847"/>
            <a:ext cx="671820" cy="671820"/>
          </a:xfrm>
          <a:prstGeom prst="rect">
            <a:avLst/>
          </a:prstGeom>
        </p:spPr>
      </p:pic>
      <p:pic>
        <p:nvPicPr>
          <p:cNvPr id="35" name="Obraz 34">
            <a:extLst>
              <a:ext uri="{FF2B5EF4-FFF2-40B4-BE49-F238E27FC236}">
                <a16:creationId xmlns:a16="http://schemas.microsoft.com/office/drawing/2014/main" xmlns="" id="{BE4142D1-CCAF-DCD6-1ECD-F34F52860FEF}"/>
              </a:ext>
            </a:extLst>
          </p:cNvPr>
          <p:cNvPicPr>
            <a:picLocks noChangeAspect="1"/>
          </p:cNvPicPr>
          <p:nvPr/>
        </p:nvPicPr>
        <p:blipFill>
          <a:blip r:embed="rId5"/>
          <a:stretch>
            <a:fillRect/>
          </a:stretch>
        </p:blipFill>
        <p:spPr>
          <a:xfrm>
            <a:off x="7174300" y="4937963"/>
            <a:ext cx="740385" cy="375000"/>
          </a:xfrm>
          <a:prstGeom prst="rect">
            <a:avLst/>
          </a:prstGeom>
        </p:spPr>
      </p:pic>
      <p:pic>
        <p:nvPicPr>
          <p:cNvPr id="38" name="Obraz 37">
            <a:extLst>
              <a:ext uri="{FF2B5EF4-FFF2-40B4-BE49-F238E27FC236}">
                <a16:creationId xmlns:a16="http://schemas.microsoft.com/office/drawing/2014/main" xmlns="" id="{41E686FE-A43C-0286-D302-8F908E0B046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2829" y="3943282"/>
            <a:ext cx="4167230" cy="1261051"/>
          </a:xfrm>
          <a:prstGeom prst="rect">
            <a:avLst/>
          </a:prstGeom>
        </p:spPr>
      </p:pic>
      <p:pic>
        <p:nvPicPr>
          <p:cNvPr id="39" name="Obraz 38">
            <a:extLst>
              <a:ext uri="{FF2B5EF4-FFF2-40B4-BE49-F238E27FC236}">
                <a16:creationId xmlns:a16="http://schemas.microsoft.com/office/drawing/2014/main" xmlns="" id="{686C0F8E-367E-5400-B80A-2679E9017F5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7332"/>
          <a:stretch/>
        </p:blipFill>
        <p:spPr>
          <a:xfrm>
            <a:off x="1277821" y="1793490"/>
            <a:ext cx="2611489" cy="1261051"/>
          </a:xfrm>
          <a:prstGeom prst="rect">
            <a:avLst/>
          </a:prstGeom>
        </p:spPr>
      </p:pic>
      <p:sp>
        <p:nvSpPr>
          <p:cNvPr id="42" name="Prostokąt 41">
            <a:extLst>
              <a:ext uri="{FF2B5EF4-FFF2-40B4-BE49-F238E27FC236}">
                <a16:creationId xmlns:a16="http://schemas.microsoft.com/office/drawing/2014/main" xmlns="" id="{E87F8A37-AFFE-8052-0AB0-70A2E956862F}"/>
              </a:ext>
            </a:extLst>
          </p:cNvPr>
          <p:cNvSpPr/>
          <p:nvPr/>
        </p:nvSpPr>
        <p:spPr>
          <a:xfrm>
            <a:off x="10703938" y="2321592"/>
            <a:ext cx="871578" cy="3634230"/>
          </a:xfrm>
          <a:prstGeom prst="rect">
            <a:avLst/>
          </a:prstGeom>
          <a:solidFill>
            <a:srgbClr val="A3C1A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962481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38C5F998-EF00-879E-D49E-952D3E9DF151}"/>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2289409" cy="954107"/>
            </a:xfrm>
            <a:prstGeom prst="rect">
              <a:avLst/>
            </a:prstGeom>
            <a:noFill/>
          </p:spPr>
          <p:txBody>
            <a:bodyPr wrap="none" rtlCol="0">
              <a:spAutoFit/>
            </a:bodyPr>
            <a:lstStyle/>
            <a:p>
              <a:r>
                <a:rPr lang="en-US" sz="2800" b="1" dirty="0" err="1">
                  <a:latin typeface="Poppins" panose="00000500000000000000" pitchFamily="2" charset="-18"/>
                  <a:cs typeface="Poppins" panose="00000500000000000000" pitchFamily="2" charset="-18"/>
                </a:rPr>
                <a:t>OPTIflow</a:t>
              </a:r>
              <a:endParaRPr lang="pl-PL" sz="2800" b="1" dirty="0">
                <a:latin typeface="Poppins" panose="00000500000000000000" pitchFamily="2" charset="-18"/>
                <a:cs typeface="Poppins" panose="00000500000000000000" pitchFamily="2" charset="-18"/>
              </a:endParaRPr>
            </a:p>
            <a:p>
              <a:r>
                <a:rPr lang="pl-PL" sz="2800" b="1" dirty="0">
                  <a:latin typeface="Poppins" panose="00000500000000000000" pitchFamily="2" charset="-18"/>
                  <a:cs typeface="Poppins" panose="00000500000000000000" pitchFamily="2" charset="-18"/>
                </a:rPr>
                <a:t>t</a:t>
              </a:r>
              <a:r>
                <a:rPr lang="en-US" sz="2800" b="1" dirty="0" err="1">
                  <a:latin typeface="Poppins" panose="00000500000000000000" pitchFamily="2" charset="-18"/>
                  <a:cs typeface="Poppins" panose="00000500000000000000" pitchFamily="2" charset="-18"/>
                </a:rPr>
                <a:t>echnology</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1842628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a 16">
            <a:extLst>
              <a:ext uri="{FF2B5EF4-FFF2-40B4-BE49-F238E27FC236}">
                <a16:creationId xmlns:a16="http://schemas.microsoft.com/office/drawing/2014/main" xmlns="" id="{D4EE8C33-C059-0AC7-2101-9F25DAC469C7}"/>
              </a:ext>
            </a:extLst>
          </p:cNvPr>
          <p:cNvGrpSpPr/>
          <p:nvPr/>
        </p:nvGrpSpPr>
        <p:grpSpPr>
          <a:xfrm>
            <a:off x="4796474" y="316157"/>
            <a:ext cx="7242182" cy="6392409"/>
            <a:chOff x="4373687" y="212501"/>
            <a:chExt cx="7242182" cy="6392409"/>
          </a:xfrm>
        </p:grpSpPr>
        <p:pic>
          <p:nvPicPr>
            <p:cNvPr id="4" name="Obraz 3">
              <a:extLst>
                <a:ext uri="{FF2B5EF4-FFF2-40B4-BE49-F238E27FC236}">
                  <a16:creationId xmlns:a16="http://schemas.microsoft.com/office/drawing/2014/main" xmlns="" id="{A1A09399-38F7-9B50-2A07-AD0D6ABF5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3687" y="212501"/>
              <a:ext cx="7242182" cy="5908466"/>
            </a:xfrm>
            <a:prstGeom prst="rect">
              <a:avLst/>
            </a:prstGeom>
          </p:spPr>
        </p:pic>
        <p:sp>
          <p:nvSpPr>
            <p:cNvPr id="6" name="pole tekstowe 5">
              <a:extLst>
                <a:ext uri="{FF2B5EF4-FFF2-40B4-BE49-F238E27FC236}">
                  <a16:creationId xmlns:a16="http://schemas.microsoft.com/office/drawing/2014/main" xmlns="" id="{6D0476C8-935B-DE8C-3477-173980E1C704}"/>
                </a:ext>
              </a:extLst>
            </p:cNvPr>
            <p:cNvSpPr txBox="1"/>
            <p:nvPr/>
          </p:nvSpPr>
          <p:spPr>
            <a:xfrm>
              <a:off x="7725631" y="5969608"/>
              <a:ext cx="3382563" cy="635302"/>
            </a:xfrm>
            <a:prstGeom prst="rect">
              <a:avLst/>
            </a:prstGeom>
            <a:noFill/>
          </p:spPr>
          <p:txBody>
            <a:bodyPr wrap="square" rtlCol="0">
              <a:spAutoFit/>
            </a:bodyPr>
            <a:lstStyle/>
            <a:p>
              <a:pPr marL="758825">
                <a:lnSpc>
                  <a:spcPct val="97000"/>
                </a:lnSpc>
              </a:pPr>
              <a:r>
                <a:rPr lang="en-US" sz="1200" dirty="0" err="1">
                  <a:effectLst/>
                  <a:latin typeface="Poppins" panose="00000500000000000000" pitchFamily="2" charset="-18"/>
                  <a:ea typeface="Calibri" panose="020F0502020204030204" pitchFamily="34" charset="0"/>
                  <a:cs typeface="Poppins" panose="00000500000000000000" pitchFamily="2" charset="-18"/>
                </a:rPr>
                <a:t>indepently</a:t>
              </a:r>
              <a:r>
                <a:rPr lang="en-US" sz="1200" dirty="0">
                  <a:effectLst/>
                  <a:latin typeface="Poppins" panose="00000500000000000000" pitchFamily="2" charset="-18"/>
                  <a:ea typeface="Calibri" panose="020F0502020204030204" pitchFamily="34" charset="0"/>
                  <a:cs typeface="Poppins" panose="00000500000000000000" pitchFamily="2" charset="-18"/>
                </a:rPr>
                <a:t> adjustable air outlet and</a:t>
              </a:r>
              <a:r>
                <a:rPr lang="pl-PL" sz="1200" dirty="0">
                  <a:latin typeface="Poppins" panose="00000500000000000000" pitchFamily="2" charset="-18"/>
                  <a:ea typeface="Calibri" panose="020F0502020204030204" pitchFamily="34" charset="0"/>
                  <a:cs typeface="Poppins" panose="00000500000000000000" pitchFamily="2" charset="-18"/>
                </a:rPr>
                <a:t> </a:t>
              </a:r>
              <a:r>
                <a:rPr lang="en-US" sz="1200" dirty="0">
                  <a:effectLst/>
                  <a:latin typeface="Poppins" panose="00000500000000000000" pitchFamily="2" charset="-18"/>
                  <a:ea typeface="Calibri" panose="020F0502020204030204" pitchFamily="34" charset="0"/>
                  <a:cs typeface="Poppins" panose="00000500000000000000" pitchFamily="2" charset="-18"/>
                </a:rPr>
                <a:t>3 air streams</a:t>
              </a:r>
            </a:p>
            <a:p>
              <a:pPr algn="r"/>
              <a:endParaRPr lang="pl-PL" sz="1200" dirty="0">
                <a:latin typeface="Poppins" panose="00000500000000000000" pitchFamily="2" charset="-18"/>
                <a:cs typeface="Poppins" panose="00000500000000000000" pitchFamily="2" charset="-18"/>
              </a:endParaRPr>
            </a:p>
          </p:txBody>
        </p:sp>
        <p:sp>
          <p:nvSpPr>
            <p:cNvPr id="8" name="pole tekstowe 7">
              <a:extLst>
                <a:ext uri="{FF2B5EF4-FFF2-40B4-BE49-F238E27FC236}">
                  <a16:creationId xmlns:a16="http://schemas.microsoft.com/office/drawing/2014/main" xmlns="" id="{0E8C7102-7D2F-B5B3-C591-EF00A9F3D8CD}"/>
                </a:ext>
              </a:extLst>
            </p:cNvPr>
            <p:cNvSpPr txBox="1"/>
            <p:nvPr/>
          </p:nvSpPr>
          <p:spPr>
            <a:xfrm>
              <a:off x="6796576" y="724750"/>
              <a:ext cx="2133023" cy="276999"/>
            </a:xfrm>
            <a:prstGeom prst="rect">
              <a:avLst/>
            </a:prstGeom>
            <a:noFill/>
          </p:spPr>
          <p:txBody>
            <a:bodyPr wrap="square" rtlCol="0">
              <a:spAutoFit/>
            </a:bodyPr>
            <a:lstStyle/>
            <a:p>
              <a:pPr algn="just"/>
              <a:r>
                <a:rPr lang="pl-PL" sz="1200" dirty="0" err="1">
                  <a:latin typeface="Poppins" panose="00000500000000000000" pitchFamily="2" charset="-18"/>
                  <a:cs typeface="Poppins" panose="00000500000000000000" pitchFamily="2" charset="-18"/>
                </a:rPr>
                <a:t>upper</a:t>
              </a:r>
              <a:r>
                <a:rPr lang="pl-PL" sz="1200" dirty="0">
                  <a:latin typeface="Poppins" panose="00000500000000000000" pitchFamily="2" charset="-18"/>
                  <a:cs typeface="Poppins" panose="00000500000000000000" pitchFamily="2" charset="-18"/>
                </a:rPr>
                <a:t> </a:t>
              </a:r>
              <a:r>
                <a:rPr lang="en-US" sz="1200" dirty="0">
                  <a:effectLst/>
                  <a:latin typeface="Poppins" panose="00000500000000000000" pitchFamily="2" charset="-18"/>
                  <a:ea typeface="Calibri" panose="020F0502020204030204" pitchFamily="34" charset="0"/>
                  <a:cs typeface="Poppins" panose="00000500000000000000" pitchFamily="2" charset="-18"/>
                </a:rPr>
                <a:t>air intake</a:t>
              </a:r>
              <a:endParaRPr lang="pl-PL" sz="1200" dirty="0">
                <a:latin typeface="Poppins" panose="00000500000000000000" pitchFamily="2" charset="-18"/>
                <a:cs typeface="Poppins" panose="00000500000000000000" pitchFamily="2" charset="-18"/>
              </a:endParaRPr>
            </a:p>
          </p:txBody>
        </p:sp>
        <p:sp>
          <p:nvSpPr>
            <p:cNvPr id="9" name="pole tekstowe 8">
              <a:extLst>
                <a:ext uri="{FF2B5EF4-FFF2-40B4-BE49-F238E27FC236}">
                  <a16:creationId xmlns:a16="http://schemas.microsoft.com/office/drawing/2014/main" xmlns="" id="{4D02E448-3A1B-72A6-18D7-1BB36E236528}"/>
                </a:ext>
              </a:extLst>
            </p:cNvPr>
            <p:cNvSpPr txBox="1"/>
            <p:nvPr/>
          </p:nvSpPr>
          <p:spPr>
            <a:xfrm>
              <a:off x="5602885" y="5061127"/>
              <a:ext cx="1843017" cy="276999"/>
            </a:xfrm>
            <a:prstGeom prst="rect">
              <a:avLst/>
            </a:prstGeom>
            <a:noFill/>
          </p:spPr>
          <p:txBody>
            <a:bodyPr wrap="square" rtlCol="0">
              <a:spAutoFit/>
            </a:bodyPr>
            <a:lstStyle/>
            <a:p>
              <a:pPr algn="just"/>
              <a:r>
                <a:rPr lang="pl-PL" sz="1200" dirty="0" err="1">
                  <a:latin typeface="Poppins" panose="00000500000000000000" pitchFamily="50" charset="-18"/>
                  <a:cs typeface="Poppins" panose="00000500000000000000" pitchFamily="50" charset="-18"/>
                </a:rPr>
                <a:t>lower</a:t>
              </a:r>
              <a:r>
                <a:rPr lang="pl-PL" sz="1200" dirty="0">
                  <a:latin typeface="Poppins" panose="00000500000000000000" pitchFamily="50" charset="-18"/>
                  <a:cs typeface="Poppins" panose="00000500000000000000" pitchFamily="50" charset="-18"/>
                </a:rPr>
                <a:t> </a:t>
              </a:r>
              <a:r>
                <a:rPr lang="pl-PL" sz="1200" dirty="0" err="1">
                  <a:latin typeface="Poppins" panose="00000500000000000000" pitchFamily="50" charset="-18"/>
                  <a:cs typeface="Poppins" panose="00000500000000000000" pitchFamily="50" charset="-18"/>
                </a:rPr>
                <a:t>air</a:t>
              </a:r>
              <a:r>
                <a:rPr lang="pl-PL" sz="1200" dirty="0">
                  <a:latin typeface="Poppins" panose="00000500000000000000" pitchFamily="50" charset="-18"/>
                  <a:cs typeface="Poppins" panose="00000500000000000000" pitchFamily="50" charset="-18"/>
                </a:rPr>
                <a:t> </a:t>
              </a:r>
              <a:r>
                <a:rPr lang="pl-PL" sz="1200" dirty="0" err="1">
                  <a:latin typeface="Poppins" panose="00000500000000000000" pitchFamily="50" charset="-18"/>
                  <a:cs typeface="Poppins" panose="00000500000000000000" pitchFamily="50" charset="-18"/>
                </a:rPr>
                <a:t>intake</a:t>
              </a:r>
              <a:endParaRPr lang="pl-PL" sz="1200" dirty="0">
                <a:latin typeface="Poppins" panose="00000500000000000000" pitchFamily="50" charset="-18"/>
                <a:cs typeface="Poppins" panose="00000500000000000000" pitchFamily="50" charset="-18"/>
              </a:endParaRPr>
            </a:p>
          </p:txBody>
        </p:sp>
        <p:sp>
          <p:nvSpPr>
            <p:cNvPr id="10" name="pole tekstowe 9">
              <a:extLst>
                <a:ext uri="{FF2B5EF4-FFF2-40B4-BE49-F238E27FC236}">
                  <a16:creationId xmlns:a16="http://schemas.microsoft.com/office/drawing/2014/main" xmlns="" id="{088E7A1A-0ACC-92EA-FCE3-B7646D751407}"/>
                </a:ext>
              </a:extLst>
            </p:cNvPr>
            <p:cNvSpPr txBox="1"/>
            <p:nvPr/>
          </p:nvSpPr>
          <p:spPr>
            <a:xfrm>
              <a:off x="8200578" y="4251081"/>
              <a:ext cx="1974780" cy="830997"/>
            </a:xfrm>
            <a:prstGeom prst="rect">
              <a:avLst/>
            </a:prstGeom>
            <a:noFill/>
          </p:spPr>
          <p:txBody>
            <a:bodyPr wrap="square" rtlCol="0">
              <a:spAutoFit/>
            </a:bodyPr>
            <a:lstStyle/>
            <a:p>
              <a:r>
                <a:rPr lang="en-US" sz="1200" spc="-10" dirty="0">
                  <a:effectLst/>
                  <a:latin typeface="Poppins" panose="00000500000000000000" pitchFamily="2" charset="-18"/>
                  <a:ea typeface="Calibri" panose="020F0502020204030204" pitchFamily="34" charset="0"/>
                  <a:cs typeface="Poppins" panose="00000500000000000000" pitchFamily="2" charset="-18"/>
                </a:rPr>
                <a:t>even temperature distribution on the exchanger</a:t>
              </a:r>
              <a:endParaRPr lang="en-US" sz="1200" dirty="0">
                <a:effectLst/>
                <a:latin typeface="Poppins" panose="00000500000000000000" pitchFamily="2" charset="-18"/>
                <a:ea typeface="Calibri" panose="020F0502020204030204" pitchFamily="34" charset="0"/>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p:txBody>
        </p:sp>
        <p:cxnSp>
          <p:nvCxnSpPr>
            <p:cNvPr id="15" name="Łącznik prosty ze strzałką 14">
              <a:extLst>
                <a:ext uri="{FF2B5EF4-FFF2-40B4-BE49-F238E27FC236}">
                  <a16:creationId xmlns:a16="http://schemas.microsoft.com/office/drawing/2014/main" xmlns="" id="{CC740DDF-5C0B-AB74-BBE7-2A26807ED37E}"/>
                </a:ext>
              </a:extLst>
            </p:cNvPr>
            <p:cNvCxnSpPr>
              <a:cxnSpLocks/>
            </p:cNvCxnSpPr>
            <p:nvPr/>
          </p:nvCxnSpPr>
          <p:spPr>
            <a:xfrm flipV="1">
              <a:off x="8187070" y="3700130"/>
              <a:ext cx="0" cy="10632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86918" cy="830997"/>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OPTIflow</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t</a:t>
            </a:r>
            <a:r>
              <a:rPr lang="en-US" sz="1600" b="1" dirty="0" err="1">
                <a:latin typeface="Poppins" panose="00000500000000000000" pitchFamily="2" charset="-18"/>
                <a:cs typeface="Poppins" panose="00000500000000000000" pitchFamily="2" charset="-18"/>
              </a:rPr>
              <a:t>echnology</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18" name="pole tekstowe 17">
            <a:extLst>
              <a:ext uri="{FF2B5EF4-FFF2-40B4-BE49-F238E27FC236}">
                <a16:creationId xmlns:a16="http://schemas.microsoft.com/office/drawing/2014/main" xmlns="" id="{9B68C549-8F89-C501-B645-16FB8EC8B8DA}"/>
              </a:ext>
            </a:extLst>
          </p:cNvPr>
          <p:cNvSpPr txBox="1"/>
          <p:nvPr/>
        </p:nvSpPr>
        <p:spPr>
          <a:xfrm>
            <a:off x="629469" y="2550945"/>
            <a:ext cx="4761237" cy="2954911"/>
          </a:xfrm>
          <a:prstGeom prst="rect">
            <a:avLst/>
          </a:prstGeom>
          <a:noFill/>
        </p:spPr>
        <p:txBody>
          <a:bodyPr wrap="square" rtlCol="0">
            <a:spAutoFit/>
          </a:bodyPr>
          <a:lstStyle/>
          <a:p>
            <a:pPr>
              <a:lnSpc>
                <a:spcPct val="150000"/>
              </a:lnSpc>
              <a:spcBef>
                <a:spcPts val="600"/>
              </a:spcBef>
              <a:spcAft>
                <a:spcPts val="600"/>
              </a:spcAft>
            </a:pPr>
            <a:r>
              <a:rPr lang="en-US" sz="1400" dirty="0">
                <a:latin typeface="Poppins" panose="00000500000000000000" pitchFamily="2" charset="-18"/>
                <a:cs typeface="Poppins" panose="00000500000000000000" pitchFamily="2" charset="-18"/>
              </a:rPr>
              <a:t>What is </a:t>
            </a:r>
            <a:r>
              <a:rPr lang="en-US" sz="1400" dirty="0" err="1">
                <a:latin typeface="Poppins" panose="00000500000000000000" pitchFamily="2" charset="-18"/>
                <a:cs typeface="Poppins" panose="00000500000000000000" pitchFamily="2" charset="-18"/>
              </a:rPr>
              <a:t>OPTIflow</a:t>
            </a:r>
            <a:r>
              <a:rPr lang="en-US" sz="1400" dirty="0">
                <a:latin typeface="Poppins" panose="00000500000000000000" pitchFamily="2" charset="-18"/>
                <a:cs typeface="Poppins" panose="00000500000000000000" pitchFamily="2" charset="-18"/>
              </a:rPr>
              <a:t> technology?</a:t>
            </a:r>
            <a:endParaRPr lang="pl-PL" sz="1400" b="1" dirty="0">
              <a:latin typeface="Poppins" panose="00000500000000000000" pitchFamily="2" charset="-18"/>
              <a:cs typeface="Poppins" panose="00000500000000000000" pitchFamily="2" charset="-18"/>
            </a:endParaRPr>
          </a:p>
          <a:p>
            <a:pPr marL="285750" indent="-285750" algn="just">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The </a:t>
            </a:r>
            <a:r>
              <a:rPr lang="en-US" sz="1400" dirty="0" err="1">
                <a:latin typeface="Poppins" panose="00000500000000000000" pitchFamily="2" charset="-18"/>
                <a:cs typeface="Poppins" panose="00000500000000000000" pitchFamily="2" charset="-18"/>
              </a:rPr>
              <a:t>OPTIflow</a:t>
            </a:r>
            <a:r>
              <a:rPr lang="en-US" sz="1400" dirty="0">
                <a:latin typeface="Poppins" panose="00000500000000000000" pitchFamily="2" charset="-18"/>
                <a:cs typeface="Poppins" panose="00000500000000000000" pitchFamily="2" charset="-18"/>
              </a:rPr>
              <a:t> technology consists in the appropriate shaping of the air flow through the </a:t>
            </a:r>
            <a:r>
              <a:rPr lang="en-US" sz="1400" dirty="0" err="1">
                <a:latin typeface="Poppins" panose="00000500000000000000" pitchFamily="2" charset="-18"/>
                <a:cs typeface="Poppins" panose="00000500000000000000" pitchFamily="2" charset="-18"/>
              </a:rPr>
              <a:t>ELiS</a:t>
            </a:r>
            <a:r>
              <a:rPr lang="en-US" sz="1400" dirty="0">
                <a:latin typeface="Poppins" panose="00000500000000000000" pitchFamily="2" charset="-18"/>
                <a:cs typeface="Poppins" panose="00000500000000000000" pitchFamily="2" charset="-18"/>
              </a:rPr>
              <a:t> AX curtain, which affects energy savings.</a:t>
            </a:r>
            <a:endParaRPr lang="pl-PL" sz="1400" dirty="0">
              <a:latin typeface="Poppins" panose="00000500000000000000" pitchFamily="2" charset="-18"/>
              <a:cs typeface="Poppins" panose="00000500000000000000" pitchFamily="2" charset="-18"/>
            </a:endParaRPr>
          </a:p>
          <a:p>
            <a:pPr marL="285750" indent="-285750">
              <a:lnSpc>
                <a:spcPct val="150000"/>
              </a:lnSpc>
              <a:spcBef>
                <a:spcPts val="600"/>
              </a:spcBef>
              <a:spcAft>
                <a:spcPts val="600"/>
              </a:spcAft>
              <a:buFont typeface="Arial" panose="020B0604020202020204" pitchFamily="34" charset="0"/>
              <a:buChar char="•"/>
            </a:pPr>
            <a:r>
              <a:rPr lang="en-US" sz="1400" dirty="0">
                <a:latin typeface="Poppins" panose="00000500000000000000" pitchFamily="2" charset="-18"/>
                <a:cs typeface="Poppins" panose="00000500000000000000" pitchFamily="2" charset="-18"/>
              </a:rPr>
              <a:t>Creating an effective barrier against smog, dust, insects, thanks to the appropriate direction of the air stream at the outlet of the curtain.</a:t>
            </a:r>
            <a:endParaRPr lang="pl-PL" sz="1400" dirty="0">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1595532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613611F1-E7F3-1EE1-1DA3-7D4FE420D20A}"/>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D1C8B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1420582" cy="954107"/>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DRV</a:t>
              </a:r>
            </a:p>
            <a:p>
              <a:r>
                <a:rPr lang="pl-PL" sz="2800" b="1" dirty="0">
                  <a:latin typeface="Poppins" panose="00000500000000000000" pitchFamily="50" charset="-18"/>
                  <a:cs typeface="Poppins" panose="00000500000000000000" pitchFamily="50" charset="-18"/>
                </a:rPr>
                <a:t>ELiS EC</a:t>
              </a: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682482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ostokąt 7">
            <a:extLst>
              <a:ext uri="{FF2B5EF4-FFF2-40B4-BE49-F238E27FC236}">
                <a16:creationId xmlns:a16="http://schemas.microsoft.com/office/drawing/2014/main" xmlns="" id="{166732C7-E0BE-1629-1081-47E1C80B70F6}"/>
              </a:ext>
            </a:extLst>
          </p:cNvPr>
          <p:cNvSpPr/>
          <p:nvPr/>
        </p:nvSpPr>
        <p:spPr>
          <a:xfrm>
            <a:off x="717958" y="4471899"/>
            <a:ext cx="10138109" cy="182332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66080"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ELiS AX</a:t>
            </a:r>
          </a:p>
          <a:p>
            <a:r>
              <a:rPr lang="pl-PL" sz="1600" b="1" dirty="0">
                <a:latin typeface="Poppins" panose="00000500000000000000" pitchFamily="50" charset="-18"/>
                <a:cs typeface="Poppins" panose="00000500000000000000" pitchFamily="50" charset="-18"/>
              </a:rPr>
              <a:t>DRV ELiS EC</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5" name="pole tekstowe 4">
            <a:extLst>
              <a:ext uri="{FF2B5EF4-FFF2-40B4-BE49-F238E27FC236}">
                <a16:creationId xmlns:a16="http://schemas.microsoft.com/office/drawing/2014/main" xmlns="" id="{9D4D2330-C136-621C-3718-781AE2F0ECB5}"/>
              </a:ext>
            </a:extLst>
          </p:cNvPr>
          <p:cNvSpPr txBox="1"/>
          <p:nvPr/>
        </p:nvSpPr>
        <p:spPr>
          <a:xfrm>
            <a:off x="1230241" y="4920402"/>
            <a:ext cx="9473697" cy="954107"/>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1200" dirty="0">
                <a:latin typeface="Poppins" panose="00000500000000000000" pitchFamily="2" charset="-18"/>
                <a:cs typeface="Poppins" panose="00000500000000000000" pitchFamily="2" charset="-18"/>
              </a:rPr>
              <a:t>Built-in DRV module</a:t>
            </a:r>
            <a:endParaRPr lang="pl-PL" sz="1200" dirty="0">
              <a:latin typeface="Poppins" panose="00000500000000000000" pitchFamily="2" charset="-18"/>
              <a:cs typeface="Poppins" panose="00000500000000000000" pitchFamily="2" charset="-18"/>
            </a:endParaRPr>
          </a:p>
          <a:p>
            <a:pPr marL="285750" indent="-285750">
              <a:spcBef>
                <a:spcPts val="600"/>
              </a:spcBef>
              <a:spcAft>
                <a:spcPts val="600"/>
              </a:spcAft>
              <a:buFont typeface="Arial" panose="020B0604020202020204" pitchFamily="34" charset="0"/>
              <a:buChar char="•"/>
            </a:pPr>
            <a:r>
              <a:rPr lang="en-US" sz="1200" dirty="0">
                <a:latin typeface="Poppins" panose="00000500000000000000" pitchFamily="2" charset="-18"/>
                <a:cs typeface="Poppins" panose="00000500000000000000" pitchFamily="2" charset="-18"/>
              </a:rPr>
              <a:t>Automatic change of operating mode depending on weather conditions - </a:t>
            </a:r>
            <a:r>
              <a:rPr lang="en-US" sz="1200" dirty="0" err="1">
                <a:latin typeface="Poppins" panose="00000500000000000000" pitchFamily="2" charset="-18"/>
                <a:cs typeface="Poppins" panose="00000500000000000000" pitchFamily="2" charset="-18"/>
              </a:rPr>
              <a:t>OPTIsmart</a:t>
            </a:r>
            <a:r>
              <a:rPr lang="en-US" sz="1200" dirty="0">
                <a:latin typeface="Poppins" panose="00000500000000000000" pitchFamily="2" charset="-18"/>
                <a:cs typeface="Poppins" panose="00000500000000000000" pitchFamily="2" charset="-18"/>
              </a:rPr>
              <a:t> technology</a:t>
            </a:r>
            <a:endParaRPr lang="pl-PL" sz="1200" dirty="0">
              <a:latin typeface="Poppins" panose="00000500000000000000" pitchFamily="2" charset="-18"/>
              <a:cs typeface="Poppins" panose="00000500000000000000" pitchFamily="2" charset="-18"/>
            </a:endParaRPr>
          </a:p>
          <a:p>
            <a:pPr marL="285750" indent="-285750">
              <a:spcBef>
                <a:spcPts val="600"/>
              </a:spcBef>
              <a:spcAft>
                <a:spcPts val="600"/>
              </a:spcAft>
              <a:buFont typeface="Arial" panose="020B0604020202020204" pitchFamily="34" charset="0"/>
              <a:buChar char="•"/>
            </a:pPr>
            <a:r>
              <a:rPr lang="en-US" sz="1200" dirty="0">
                <a:latin typeface="Poppins" panose="00000500000000000000" pitchFamily="2" charset="-18"/>
                <a:cs typeface="Poppins" panose="00000500000000000000" pitchFamily="2" charset="-18"/>
              </a:rPr>
              <a:t>Two types of BMS - simple control signals (run-stop-fault and Modbus)</a:t>
            </a:r>
            <a:endParaRPr lang="pl-PL" sz="1200" dirty="0">
              <a:latin typeface="Poppins" panose="00000500000000000000" pitchFamily="2" charset="-18"/>
              <a:cs typeface="Poppins" panose="00000500000000000000" pitchFamily="2" charset="-18"/>
            </a:endParaRPr>
          </a:p>
        </p:txBody>
      </p:sp>
      <p:sp>
        <p:nvSpPr>
          <p:cNvPr id="9" name="Prostokąt 8">
            <a:extLst>
              <a:ext uri="{FF2B5EF4-FFF2-40B4-BE49-F238E27FC236}">
                <a16:creationId xmlns:a16="http://schemas.microsoft.com/office/drawing/2014/main" xmlns="" id="{3A61F467-CF83-8BBC-B1D5-562525D1B40C}"/>
              </a:ext>
            </a:extLst>
          </p:cNvPr>
          <p:cNvSpPr/>
          <p:nvPr/>
        </p:nvSpPr>
        <p:spPr>
          <a:xfrm>
            <a:off x="10856068" y="4471899"/>
            <a:ext cx="795022" cy="1823329"/>
          </a:xfrm>
          <a:prstGeom prst="rect">
            <a:avLst/>
          </a:prstGeom>
          <a:solidFill>
            <a:srgbClr val="D1C8B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10" name="Obraz 9">
            <a:extLst>
              <a:ext uri="{FF2B5EF4-FFF2-40B4-BE49-F238E27FC236}">
                <a16:creationId xmlns:a16="http://schemas.microsoft.com/office/drawing/2014/main" xmlns="" id="{B2BEAFDA-4B4F-8C8C-D98A-53BEADF0A2DE}"/>
              </a:ext>
            </a:extLst>
          </p:cNvPr>
          <p:cNvPicPr>
            <a:picLocks noChangeAspect="1"/>
          </p:cNvPicPr>
          <p:nvPr/>
        </p:nvPicPr>
        <p:blipFill>
          <a:blip r:embed="rId4"/>
          <a:stretch>
            <a:fillRect/>
          </a:stretch>
        </p:blipFill>
        <p:spPr>
          <a:xfrm>
            <a:off x="3271463" y="1078507"/>
            <a:ext cx="6377361" cy="3181350"/>
          </a:xfrm>
          <a:prstGeom prst="rect">
            <a:avLst/>
          </a:prstGeom>
        </p:spPr>
      </p:pic>
    </p:spTree>
    <p:extLst>
      <p:ext uri="{BB962C8B-B14F-4D97-AF65-F5344CB8AC3E}">
        <p14:creationId xmlns:p14="http://schemas.microsoft.com/office/powerpoint/2010/main" val="2618505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891591"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DRV</a:t>
            </a:r>
          </a:p>
          <a:p>
            <a:r>
              <a:rPr lang="pl-PL" sz="1600" b="1" dirty="0">
                <a:latin typeface="Poppins" panose="00000500000000000000" pitchFamily="50" charset="-18"/>
                <a:cs typeface="Poppins" panose="00000500000000000000" pitchFamily="50" charset="-18"/>
              </a:rPr>
              <a:t>ELiS EC</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4" name="Obraz 3">
            <a:extLst>
              <a:ext uri="{FF2B5EF4-FFF2-40B4-BE49-F238E27FC236}">
                <a16:creationId xmlns:a16="http://schemas.microsoft.com/office/drawing/2014/main" xmlns="" id="{20DFDC4F-72BA-88E1-8E6F-90F7499CCB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2100" y="1919955"/>
            <a:ext cx="9739619" cy="4495300"/>
          </a:xfrm>
          <a:prstGeom prst="rect">
            <a:avLst/>
          </a:prstGeom>
        </p:spPr>
      </p:pic>
    </p:spTree>
    <p:extLst>
      <p:ext uri="{BB962C8B-B14F-4D97-AF65-F5344CB8AC3E}">
        <p14:creationId xmlns:p14="http://schemas.microsoft.com/office/powerpoint/2010/main" val="2471564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580882"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Temperature</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s</a:t>
            </a:r>
            <a:r>
              <a:rPr lang="en-US" sz="1600" b="1" dirty="0" err="1">
                <a:latin typeface="Poppins" panose="00000500000000000000" pitchFamily="2" charset="-18"/>
                <a:cs typeface="Poppins" panose="00000500000000000000" pitchFamily="2" charset="-18"/>
              </a:rPr>
              <a:t>ensors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Tytuł 1">
            <a:extLst>
              <a:ext uri="{FF2B5EF4-FFF2-40B4-BE49-F238E27FC236}">
                <a16:creationId xmlns:a16="http://schemas.microsoft.com/office/drawing/2014/main" xmlns="" id="{AEE99311-B195-3502-FB72-F8359FA086B8}"/>
              </a:ext>
            </a:extLst>
          </p:cNvPr>
          <p:cNvSpPr txBox="1">
            <a:spLocks/>
          </p:cNvSpPr>
          <p:nvPr/>
        </p:nvSpPr>
        <p:spPr bwMode="auto">
          <a:xfrm>
            <a:off x="1603317" y="2042945"/>
            <a:ext cx="6733287" cy="429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b="1" i="0" u="none">
                <a:solidFill>
                  <a:schemeClr val="tx1"/>
                </a:solidFill>
                <a:latin typeface="Myriad Pro" panose="020B0503030403020204" pitchFamily="34" charset="0"/>
              </a:defRPr>
            </a:lvl1pPr>
            <a:lvl2pPr algn="ctr" rtl="0" eaLnBrk="0" fontAlgn="base" hangingPunct="0">
              <a:spcBef>
                <a:spcPct val="0"/>
              </a:spcBef>
              <a:spcAft>
                <a:spcPct val="0"/>
              </a:spcAft>
              <a:defRPr sz="3986">
                <a:solidFill>
                  <a:schemeClr val="tx2"/>
                </a:solidFill>
                <a:latin typeface="Arial" charset="0"/>
              </a:defRPr>
            </a:lvl2pPr>
            <a:lvl3pPr algn="ctr" rtl="0" eaLnBrk="0" fontAlgn="base" hangingPunct="0">
              <a:spcBef>
                <a:spcPct val="0"/>
              </a:spcBef>
              <a:spcAft>
                <a:spcPct val="0"/>
              </a:spcAft>
              <a:defRPr sz="3986">
                <a:solidFill>
                  <a:schemeClr val="tx2"/>
                </a:solidFill>
                <a:latin typeface="Arial" charset="0"/>
              </a:defRPr>
            </a:lvl3pPr>
            <a:lvl4pPr algn="ctr" rtl="0" eaLnBrk="0" fontAlgn="base" hangingPunct="0">
              <a:spcBef>
                <a:spcPct val="0"/>
              </a:spcBef>
              <a:spcAft>
                <a:spcPct val="0"/>
              </a:spcAft>
              <a:defRPr sz="3986">
                <a:solidFill>
                  <a:schemeClr val="tx2"/>
                </a:solidFill>
                <a:latin typeface="Arial" charset="0"/>
              </a:defRPr>
            </a:lvl4pPr>
            <a:lvl5pPr algn="ctr" rtl="0" eaLnBrk="0" fontAlgn="base" hangingPunct="0">
              <a:spcBef>
                <a:spcPct val="0"/>
              </a:spcBef>
              <a:spcAft>
                <a:spcPct val="0"/>
              </a:spcAft>
              <a:defRPr sz="3986">
                <a:solidFill>
                  <a:schemeClr val="tx2"/>
                </a:solidFill>
                <a:latin typeface="Arial" charset="0"/>
              </a:defRPr>
            </a:lvl5pPr>
            <a:lvl6pPr marL="414234" algn="ctr" rtl="0" eaLnBrk="0" fontAlgn="base" hangingPunct="0">
              <a:spcBef>
                <a:spcPct val="0"/>
              </a:spcBef>
              <a:spcAft>
                <a:spcPct val="0"/>
              </a:spcAft>
              <a:defRPr sz="3986">
                <a:solidFill>
                  <a:schemeClr val="tx2"/>
                </a:solidFill>
                <a:latin typeface="Arial" charset="0"/>
              </a:defRPr>
            </a:lvl6pPr>
            <a:lvl7pPr marL="828467" algn="ctr" rtl="0" eaLnBrk="0" fontAlgn="base" hangingPunct="0">
              <a:spcBef>
                <a:spcPct val="0"/>
              </a:spcBef>
              <a:spcAft>
                <a:spcPct val="0"/>
              </a:spcAft>
              <a:defRPr sz="3986">
                <a:solidFill>
                  <a:schemeClr val="tx2"/>
                </a:solidFill>
                <a:latin typeface="Arial" charset="0"/>
              </a:defRPr>
            </a:lvl7pPr>
            <a:lvl8pPr marL="1242700" algn="ctr" rtl="0" eaLnBrk="0" fontAlgn="base" hangingPunct="0">
              <a:spcBef>
                <a:spcPct val="0"/>
              </a:spcBef>
              <a:spcAft>
                <a:spcPct val="0"/>
              </a:spcAft>
              <a:defRPr sz="3986">
                <a:solidFill>
                  <a:schemeClr val="tx2"/>
                </a:solidFill>
                <a:latin typeface="Arial" charset="0"/>
              </a:defRPr>
            </a:lvl8pPr>
            <a:lvl9pPr marL="1656933" algn="ctr" rtl="0" eaLnBrk="0" fontAlgn="base" hangingPunct="0">
              <a:spcBef>
                <a:spcPct val="0"/>
              </a:spcBef>
              <a:spcAft>
                <a:spcPct val="0"/>
              </a:spcAft>
              <a:defRPr sz="3986">
                <a:solidFill>
                  <a:schemeClr val="tx2"/>
                </a:solidFill>
                <a:latin typeface="Arial" charset="0"/>
              </a:defRPr>
            </a:lvl9pPr>
          </a:lstStyle>
          <a:p>
            <a:pPr>
              <a:lnSpc>
                <a:spcPct val="150000"/>
              </a:lnSpc>
            </a:pPr>
            <a:r>
              <a:rPr lang="en-US" sz="1400" dirty="0">
                <a:latin typeface="Poppins" panose="00000500000000000000" pitchFamily="2" charset="-18"/>
                <a:cs typeface="Poppins" panose="00000500000000000000" pitchFamily="2" charset="-18"/>
              </a:rPr>
              <a:t>PT1: external temperature sensor ("weather</a:t>
            </a:r>
            <a:r>
              <a:rPr lang="pl-PL" sz="1400" dirty="0">
                <a:latin typeface="Poppins" panose="00000500000000000000" pitchFamily="2" charset="-18"/>
                <a:cs typeface="Poppins" panose="00000500000000000000" pitchFamily="2" charset="-18"/>
              </a:rPr>
              <a:t> sensor</a:t>
            </a:r>
            <a:r>
              <a:rPr lang="en-US" sz="1400" dirty="0">
                <a:latin typeface="Poppins" panose="00000500000000000000" pitchFamily="2" charset="-18"/>
                <a:cs typeface="Poppins" panose="00000500000000000000" pitchFamily="2" charset="-18"/>
              </a:rPr>
              <a:t>"):</a:t>
            </a:r>
            <a:endParaRPr lang="pl-PL" sz="1400" b="0" dirty="0">
              <a:latin typeface="Poppins" panose="00000500000000000000" pitchFamily="50" charset="-18"/>
              <a:cs typeface="Poppins" panose="00000500000000000000" pitchFamily="50" charset="-18"/>
            </a:endParaRPr>
          </a:p>
          <a:p>
            <a:pPr marL="285750" indent="-285750">
              <a:lnSpc>
                <a:spcPct val="150000"/>
              </a:lnSpc>
              <a:buFont typeface="Arial" panose="020B0604020202020204" pitchFamily="34" charset="0"/>
              <a:buChar char="•"/>
            </a:pPr>
            <a:r>
              <a:rPr lang="en-US" sz="1200" b="0" dirty="0">
                <a:latin typeface="Poppins" panose="00000500000000000000" pitchFamily="2" charset="-18"/>
                <a:cs typeface="Poppins" panose="00000500000000000000" pitchFamily="2" charset="-18"/>
              </a:rPr>
              <a:t>sensor and jumper missing: ALARM appears</a:t>
            </a:r>
            <a:endParaRPr lang="pl-PL" sz="1200" b="0" dirty="0">
              <a:latin typeface="Poppins" panose="00000500000000000000" pitchFamily="2" charset="-18"/>
              <a:cs typeface="Poppins" panose="00000500000000000000" pitchFamily="2" charset="-18"/>
            </a:endParaRPr>
          </a:p>
          <a:p>
            <a:pPr marL="285750" indent="-285750">
              <a:lnSpc>
                <a:spcPct val="150000"/>
              </a:lnSpc>
              <a:buFont typeface="Arial" panose="020B0604020202020204" pitchFamily="34" charset="0"/>
              <a:buChar char="•"/>
            </a:pPr>
            <a:r>
              <a:rPr lang="en-US" sz="1200" b="0" dirty="0">
                <a:latin typeface="Poppins" panose="00000500000000000000" pitchFamily="2" charset="-18"/>
                <a:cs typeface="Poppins" panose="00000500000000000000" pitchFamily="2" charset="-18"/>
              </a:rPr>
              <a:t>jumper: the device works in MANUAL mode or takes a value from another DRV </a:t>
            </a:r>
            <a:r>
              <a:rPr lang="en-US" sz="1200" b="0" dirty="0" err="1">
                <a:latin typeface="Poppins" panose="00000500000000000000" pitchFamily="2" charset="-18"/>
                <a:cs typeface="Poppins" panose="00000500000000000000" pitchFamily="2" charset="-18"/>
              </a:rPr>
              <a:t>ELiS</a:t>
            </a:r>
            <a:r>
              <a:rPr lang="en-US" sz="1200" b="0" dirty="0">
                <a:latin typeface="Poppins" panose="00000500000000000000" pitchFamily="2" charset="-18"/>
                <a:cs typeface="Poppins" panose="00000500000000000000" pitchFamily="2" charset="-18"/>
              </a:rPr>
              <a:t> EC (i.e. one external temperature sensor is enough for several devices)</a:t>
            </a:r>
            <a:endParaRPr lang="pl-PL" sz="1200" b="0" dirty="0">
              <a:latin typeface="Poppins" panose="00000500000000000000" pitchFamily="2" charset="-18"/>
              <a:cs typeface="Poppins" panose="00000500000000000000" pitchFamily="2" charset="-18"/>
            </a:endParaRPr>
          </a:p>
          <a:p>
            <a:pPr>
              <a:lnSpc>
                <a:spcPct val="150000"/>
              </a:lnSpc>
            </a:pPr>
            <a:endParaRPr lang="pl-PL" sz="1200" b="0" dirty="0">
              <a:latin typeface="Poppins" panose="00000500000000000000" pitchFamily="50" charset="-18"/>
              <a:cs typeface="Poppins" panose="00000500000000000000" pitchFamily="50" charset="-18"/>
            </a:endParaRPr>
          </a:p>
          <a:p>
            <a:pPr>
              <a:lnSpc>
                <a:spcPct val="150000"/>
              </a:lnSpc>
            </a:pPr>
            <a:r>
              <a:rPr lang="en-US" sz="1400" dirty="0">
                <a:latin typeface="Poppins" panose="00000500000000000000" pitchFamily="2" charset="-18"/>
                <a:cs typeface="Poppins" panose="00000500000000000000" pitchFamily="2" charset="-18"/>
              </a:rPr>
              <a:t>PT4: room temperature sensor:</a:t>
            </a:r>
            <a:endParaRPr lang="pl-PL" sz="140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pPr>
            <a:r>
              <a:rPr lang="en-US" sz="1200" b="0" dirty="0">
                <a:latin typeface="Poppins" panose="00000500000000000000" pitchFamily="2" charset="-18"/>
                <a:cs typeface="Poppins" panose="00000500000000000000" pitchFamily="2" charset="-18"/>
              </a:rPr>
              <a:t>no sensor switches to the sensor built into the T-box ZONE jumper: the device gets the temperature value from the T-box ZONE (if selected) or works in relation to the average temperature from other PT4 sensors in the SYSTEM</a:t>
            </a:r>
            <a:endParaRPr lang="pl-PL" sz="1200" b="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pPr>
            <a:r>
              <a:rPr lang="pl-PL" sz="1200" b="0" dirty="0">
                <a:latin typeface="Poppins" panose="00000500000000000000" pitchFamily="2" charset="-18"/>
                <a:cs typeface="Poppins" panose="00000500000000000000" pitchFamily="2" charset="-18"/>
              </a:rPr>
              <a:t>s</a:t>
            </a:r>
            <a:r>
              <a:rPr lang="en-US" sz="1200" b="0" dirty="0" err="1">
                <a:latin typeface="Poppins" panose="00000500000000000000" pitchFamily="2" charset="-18"/>
                <a:cs typeface="Poppins" panose="00000500000000000000" pitchFamily="2" charset="-18"/>
              </a:rPr>
              <a:t>ensor</a:t>
            </a:r>
            <a:r>
              <a:rPr lang="en-US" sz="1200" b="0" dirty="0">
                <a:latin typeface="Poppins" panose="00000500000000000000" pitchFamily="2" charset="-18"/>
                <a:cs typeface="Poppins" panose="00000500000000000000" pitchFamily="2" charset="-18"/>
              </a:rPr>
              <a:t> connected - the curtain works locally in relation to the value from this sensor</a:t>
            </a:r>
            <a:endParaRPr lang="pl-PL" sz="1200" b="0" dirty="0">
              <a:latin typeface="Poppins" panose="00000500000000000000" pitchFamily="2" charset="-18"/>
              <a:cs typeface="Poppins" panose="00000500000000000000" pitchFamily="2" charset="-18"/>
            </a:endParaRPr>
          </a:p>
          <a:p>
            <a:pPr>
              <a:lnSpc>
                <a:spcPct val="150000"/>
              </a:lnSpc>
            </a:pPr>
            <a:endParaRPr lang="pl-PL" sz="1200" b="0" dirty="0">
              <a:latin typeface="Poppins" panose="00000500000000000000" pitchFamily="50" charset="-18"/>
              <a:cs typeface="Poppins" panose="00000500000000000000" pitchFamily="50" charset="-18"/>
            </a:endParaRPr>
          </a:p>
          <a:p>
            <a:pPr>
              <a:lnSpc>
                <a:spcPct val="150000"/>
              </a:lnSpc>
            </a:pPr>
            <a:r>
              <a:rPr lang="en-US" sz="1400" dirty="0">
                <a:latin typeface="Poppins" panose="00000500000000000000" pitchFamily="2" charset="-18"/>
                <a:cs typeface="Poppins" panose="00000500000000000000" pitchFamily="2" charset="-18"/>
              </a:rPr>
              <a:t>PT3: supply air temperature sensor </a:t>
            </a:r>
            <a:endParaRPr lang="pl-PL" sz="1400" dirty="0">
              <a:latin typeface="Poppins" panose="00000500000000000000" pitchFamily="2" charset="-18"/>
              <a:cs typeface="Poppins" panose="00000500000000000000" pitchFamily="2" charset="-18"/>
            </a:endParaRPr>
          </a:p>
          <a:p>
            <a:pPr>
              <a:lnSpc>
                <a:spcPct val="150000"/>
              </a:lnSpc>
            </a:pPr>
            <a:r>
              <a:rPr lang="en-US" sz="1200" b="0" dirty="0">
                <a:latin typeface="Poppins" panose="00000500000000000000" pitchFamily="2" charset="-18"/>
                <a:cs typeface="Poppins" panose="00000500000000000000" pitchFamily="2" charset="-18"/>
              </a:rPr>
              <a:t>(factory fitted)</a:t>
            </a:r>
            <a:endParaRPr lang="pl-PL" sz="1200" b="0" dirty="0">
              <a:latin typeface="Poppins" panose="00000500000000000000" pitchFamily="2" charset="-18"/>
              <a:cs typeface="Poppins" panose="00000500000000000000" pitchFamily="2" charset="-18"/>
            </a:endParaRPr>
          </a:p>
          <a:p>
            <a:pPr>
              <a:lnSpc>
                <a:spcPct val="150000"/>
              </a:lnSpc>
            </a:pPr>
            <a:endParaRPr lang="pl-PL" sz="1200" b="0" dirty="0">
              <a:latin typeface="Poppins" panose="00000500000000000000" pitchFamily="2" charset="-18"/>
              <a:cs typeface="Poppins" panose="00000500000000000000" pitchFamily="2" charset="-18"/>
            </a:endParaRPr>
          </a:p>
          <a:p>
            <a:pPr>
              <a:lnSpc>
                <a:spcPct val="150000"/>
              </a:lnSpc>
            </a:pPr>
            <a:r>
              <a:rPr lang="en-US" sz="1400" dirty="0">
                <a:latin typeface="Poppins" panose="00000500000000000000" pitchFamily="2" charset="-18"/>
                <a:cs typeface="Poppins" panose="00000500000000000000" pitchFamily="2" charset="-18"/>
              </a:rPr>
              <a:t>PT5: heat exchanger return temperature sensor </a:t>
            </a:r>
            <a:r>
              <a:rPr lang="pl-PL" sz="1400" dirty="0">
                <a:latin typeface="Poppins" panose="00000500000000000000" pitchFamily="2" charset="-18"/>
                <a:cs typeface="Poppins" panose="00000500000000000000" pitchFamily="2" charset="-18"/>
              </a:rPr>
              <a:t> </a:t>
            </a:r>
          </a:p>
          <a:p>
            <a:pPr>
              <a:lnSpc>
                <a:spcPct val="150000"/>
              </a:lnSpc>
            </a:pPr>
            <a:r>
              <a:rPr lang="en-US" sz="1200" b="0" dirty="0">
                <a:latin typeface="Poppins" panose="00000500000000000000" pitchFamily="2" charset="-18"/>
                <a:cs typeface="Poppins" panose="00000500000000000000" pitchFamily="2" charset="-18"/>
              </a:rPr>
              <a:t>(factory mounted)</a:t>
            </a:r>
            <a:endParaRPr lang="pl-PL" sz="1200" b="0" dirty="0">
              <a:latin typeface="Poppins" panose="00000500000000000000" pitchFamily="2" charset="-18"/>
              <a:cs typeface="Poppins" panose="00000500000000000000" pitchFamily="2" charset="-18"/>
            </a:endParaRPr>
          </a:p>
        </p:txBody>
      </p:sp>
      <p:pic>
        <p:nvPicPr>
          <p:cNvPr id="4" name="Obraz 3">
            <a:extLst>
              <a:ext uri="{FF2B5EF4-FFF2-40B4-BE49-F238E27FC236}">
                <a16:creationId xmlns:a16="http://schemas.microsoft.com/office/drawing/2014/main" xmlns="" id="{9687163F-9453-0A82-3DED-9B113F0E3A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777" y="2241112"/>
            <a:ext cx="499661" cy="936864"/>
          </a:xfrm>
          <a:prstGeom prst="rect">
            <a:avLst/>
          </a:prstGeom>
        </p:spPr>
      </p:pic>
      <p:pic>
        <p:nvPicPr>
          <p:cNvPr id="5" name="Obraz 4">
            <a:extLst>
              <a:ext uri="{FF2B5EF4-FFF2-40B4-BE49-F238E27FC236}">
                <a16:creationId xmlns:a16="http://schemas.microsoft.com/office/drawing/2014/main" xmlns="" id="{3F6F8ACD-AA29-8CDA-B61B-3A20F08939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077" y="3680025"/>
            <a:ext cx="499661" cy="936864"/>
          </a:xfrm>
          <a:prstGeom prst="rect">
            <a:avLst/>
          </a:prstGeom>
        </p:spPr>
      </p:pic>
      <p:pic>
        <p:nvPicPr>
          <p:cNvPr id="8" name="Obraz 7">
            <a:extLst>
              <a:ext uri="{FF2B5EF4-FFF2-40B4-BE49-F238E27FC236}">
                <a16:creationId xmlns:a16="http://schemas.microsoft.com/office/drawing/2014/main" xmlns="" id="{15A99FF3-51E7-E19C-F7F0-C97B7BE062D2}"/>
              </a:ext>
            </a:extLst>
          </p:cNvPr>
          <p:cNvPicPr>
            <a:picLocks noChangeAspect="1"/>
          </p:cNvPicPr>
          <p:nvPr/>
        </p:nvPicPr>
        <p:blipFill>
          <a:blip r:embed="rId5"/>
          <a:stretch>
            <a:fillRect/>
          </a:stretch>
        </p:blipFill>
        <p:spPr>
          <a:xfrm rot="867055">
            <a:off x="613013" y="5146442"/>
            <a:ext cx="701188" cy="647527"/>
          </a:xfrm>
          <a:prstGeom prst="rect">
            <a:avLst/>
          </a:prstGeom>
        </p:spPr>
      </p:pic>
      <p:pic>
        <p:nvPicPr>
          <p:cNvPr id="9" name="Obraz 8">
            <a:extLst>
              <a:ext uri="{FF2B5EF4-FFF2-40B4-BE49-F238E27FC236}">
                <a16:creationId xmlns:a16="http://schemas.microsoft.com/office/drawing/2014/main" xmlns="" id="{B3A139ED-2E3F-02AA-90FC-211AA1BCD35C}"/>
              </a:ext>
            </a:extLst>
          </p:cNvPr>
          <p:cNvPicPr>
            <a:picLocks noChangeAspect="1"/>
          </p:cNvPicPr>
          <p:nvPr/>
        </p:nvPicPr>
        <p:blipFill>
          <a:blip r:embed="rId6"/>
          <a:stretch>
            <a:fillRect/>
          </a:stretch>
        </p:blipFill>
        <p:spPr>
          <a:xfrm rot="571979">
            <a:off x="526875" y="5734673"/>
            <a:ext cx="873463" cy="612684"/>
          </a:xfrm>
          <a:prstGeom prst="rect">
            <a:avLst/>
          </a:prstGeom>
        </p:spPr>
      </p:pic>
      <p:pic>
        <p:nvPicPr>
          <p:cNvPr id="14" name="Obraz 13">
            <a:extLst>
              <a:ext uri="{FF2B5EF4-FFF2-40B4-BE49-F238E27FC236}">
                <a16:creationId xmlns:a16="http://schemas.microsoft.com/office/drawing/2014/main" xmlns="" id="{A85FB99E-C73B-72B7-DE86-AD20BA80EE6A}"/>
              </a:ext>
            </a:extLst>
          </p:cNvPr>
          <p:cNvPicPr>
            <a:picLocks noChangeAspect="1"/>
          </p:cNvPicPr>
          <p:nvPr/>
        </p:nvPicPr>
        <p:blipFill>
          <a:blip r:embed="rId7"/>
          <a:stretch>
            <a:fillRect/>
          </a:stretch>
        </p:blipFill>
        <p:spPr>
          <a:xfrm>
            <a:off x="8908573" y="3681430"/>
            <a:ext cx="2947703" cy="2933700"/>
          </a:xfrm>
          <a:prstGeom prst="rect">
            <a:avLst/>
          </a:prstGeom>
        </p:spPr>
      </p:pic>
    </p:spTree>
    <p:extLst>
      <p:ext uri="{BB962C8B-B14F-4D97-AF65-F5344CB8AC3E}">
        <p14:creationId xmlns:p14="http://schemas.microsoft.com/office/powerpoint/2010/main" val="2826494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010213"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Door</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s</a:t>
            </a:r>
            <a:r>
              <a:rPr lang="en-US" sz="1600" b="1" dirty="0" err="1">
                <a:latin typeface="Poppins" panose="00000500000000000000" pitchFamily="2" charset="-18"/>
                <a:cs typeface="Poppins" panose="00000500000000000000" pitchFamily="2" charset="-18"/>
              </a:rPr>
              <a:t>ensors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11" name="Obraz 10">
            <a:extLst>
              <a:ext uri="{FF2B5EF4-FFF2-40B4-BE49-F238E27FC236}">
                <a16:creationId xmlns:a16="http://schemas.microsoft.com/office/drawing/2014/main" xmlns="" id="{79DB4EDB-D423-7C79-64E3-07E7591408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403276" y="2412107"/>
            <a:ext cx="2087466" cy="1990375"/>
          </a:xfrm>
          <a:prstGeom prst="rect">
            <a:avLst/>
          </a:prstGeom>
        </p:spPr>
      </p:pic>
      <p:sp>
        <p:nvSpPr>
          <p:cNvPr id="12" name="pole tekstowe 11">
            <a:extLst>
              <a:ext uri="{FF2B5EF4-FFF2-40B4-BE49-F238E27FC236}">
                <a16:creationId xmlns:a16="http://schemas.microsoft.com/office/drawing/2014/main" xmlns="" id="{CC4CE03E-109A-1895-8F8D-448E4DA2FCD5}"/>
              </a:ext>
            </a:extLst>
          </p:cNvPr>
          <p:cNvSpPr txBox="1"/>
          <p:nvPr/>
        </p:nvSpPr>
        <p:spPr>
          <a:xfrm>
            <a:off x="717959" y="4551744"/>
            <a:ext cx="3407727" cy="708143"/>
          </a:xfrm>
          <a:prstGeom prst="rect">
            <a:avLst/>
          </a:prstGeom>
          <a:noFill/>
        </p:spPr>
        <p:txBody>
          <a:bodyPr wrap="square">
            <a:spAutoFit/>
          </a:bodyPr>
          <a:lstStyle/>
          <a:p>
            <a:pPr>
              <a:lnSpc>
                <a:spcPct val="150000"/>
              </a:lnSpc>
            </a:pPr>
            <a:r>
              <a:rPr lang="pl-PL" sz="1400" b="1" dirty="0">
                <a:latin typeface="Poppins" panose="00000500000000000000" pitchFamily="2" charset="-18"/>
                <a:cs typeface="Poppins" panose="00000500000000000000" pitchFamily="2" charset="-18"/>
              </a:rPr>
              <a:t>DCe</a:t>
            </a:r>
          </a:p>
          <a:p>
            <a:pPr>
              <a:lnSpc>
                <a:spcPct val="150000"/>
              </a:lnSpc>
            </a:pPr>
            <a:r>
              <a:rPr lang="en-US" sz="1400" dirty="0">
                <a:latin typeface="Poppins" panose="00000500000000000000" pitchFamily="2" charset="-18"/>
                <a:cs typeface="Poppins" panose="00000500000000000000" pitchFamily="2" charset="-18"/>
              </a:rPr>
              <a:t>magnetic door sensor</a:t>
            </a:r>
            <a:endParaRPr lang="pl-PL" sz="1400" dirty="0">
              <a:latin typeface="Poppins" panose="00000500000000000000" pitchFamily="2" charset="-18"/>
              <a:cs typeface="Poppins" panose="00000500000000000000" pitchFamily="2" charset="-18"/>
            </a:endParaRPr>
          </a:p>
        </p:txBody>
      </p:sp>
      <p:sp>
        <p:nvSpPr>
          <p:cNvPr id="13" name="pole tekstowe 12">
            <a:extLst>
              <a:ext uri="{FF2B5EF4-FFF2-40B4-BE49-F238E27FC236}">
                <a16:creationId xmlns:a16="http://schemas.microsoft.com/office/drawing/2014/main" xmlns="" id="{EBCEDEA8-7BD6-7AEF-A80D-C6D7D8120D71}"/>
              </a:ext>
            </a:extLst>
          </p:cNvPr>
          <p:cNvSpPr txBox="1"/>
          <p:nvPr/>
        </p:nvSpPr>
        <p:spPr>
          <a:xfrm>
            <a:off x="5144994" y="4551744"/>
            <a:ext cx="3108831" cy="708143"/>
          </a:xfrm>
          <a:prstGeom prst="rect">
            <a:avLst/>
          </a:prstGeom>
          <a:noFill/>
        </p:spPr>
        <p:txBody>
          <a:bodyPr wrap="square">
            <a:spAutoFit/>
          </a:bodyPr>
          <a:lstStyle/>
          <a:p>
            <a:pPr>
              <a:lnSpc>
                <a:spcPct val="150000"/>
              </a:lnSpc>
            </a:pPr>
            <a:r>
              <a:rPr lang="pl-PL" sz="1400" b="1" dirty="0">
                <a:latin typeface="Poppins" panose="00000500000000000000" pitchFamily="2" charset="-18"/>
                <a:cs typeface="Poppins" panose="00000500000000000000" pitchFamily="2" charset="-18"/>
              </a:rPr>
              <a:t>DCm</a:t>
            </a:r>
          </a:p>
          <a:p>
            <a:pPr>
              <a:lnSpc>
                <a:spcPct val="150000"/>
              </a:lnSpc>
            </a:pPr>
            <a:r>
              <a:rPr lang="en-US" sz="1400" dirty="0">
                <a:latin typeface="Poppins" panose="00000500000000000000" pitchFamily="2" charset="-18"/>
                <a:cs typeface="Poppins" panose="00000500000000000000" pitchFamily="2" charset="-18"/>
              </a:rPr>
              <a:t>mechanical door sensor</a:t>
            </a:r>
            <a:endParaRPr lang="pl-PL" sz="1400" dirty="0">
              <a:latin typeface="Poppins" panose="00000500000000000000" pitchFamily="2" charset="-18"/>
              <a:cs typeface="Poppins" panose="00000500000000000000" pitchFamily="2" charset="-18"/>
            </a:endParaRPr>
          </a:p>
        </p:txBody>
      </p:sp>
      <p:pic>
        <p:nvPicPr>
          <p:cNvPr id="14" name="Obraz 13">
            <a:extLst>
              <a:ext uri="{FF2B5EF4-FFF2-40B4-BE49-F238E27FC236}">
                <a16:creationId xmlns:a16="http://schemas.microsoft.com/office/drawing/2014/main" xmlns="" id="{DCCD9A3E-197A-9BAF-745F-9EEBD66AB0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5936499" y="2121384"/>
            <a:ext cx="1012311" cy="2766677"/>
          </a:xfrm>
          <a:prstGeom prst="rect">
            <a:avLst/>
          </a:prstGeom>
        </p:spPr>
      </p:pic>
      <p:pic>
        <p:nvPicPr>
          <p:cNvPr id="5" name="Obraz 4">
            <a:extLst>
              <a:ext uri="{FF2B5EF4-FFF2-40B4-BE49-F238E27FC236}">
                <a16:creationId xmlns:a16="http://schemas.microsoft.com/office/drawing/2014/main" xmlns="" id="{6841F4E7-E7BA-A87D-227C-47B4B7D10204}"/>
              </a:ext>
            </a:extLst>
          </p:cNvPr>
          <p:cNvPicPr>
            <a:picLocks noChangeAspect="1"/>
          </p:cNvPicPr>
          <p:nvPr/>
        </p:nvPicPr>
        <p:blipFill>
          <a:blip r:embed="rId6"/>
          <a:stretch>
            <a:fillRect/>
          </a:stretch>
        </p:blipFill>
        <p:spPr>
          <a:xfrm>
            <a:off x="9363990" y="2019300"/>
            <a:ext cx="1990376" cy="3322282"/>
          </a:xfrm>
          <a:prstGeom prst="rect">
            <a:avLst/>
          </a:prstGeom>
        </p:spPr>
      </p:pic>
    </p:spTree>
    <p:extLst>
      <p:ext uri="{BB962C8B-B14F-4D97-AF65-F5344CB8AC3E}">
        <p14:creationId xmlns:p14="http://schemas.microsoft.com/office/powerpoint/2010/main" val="3850728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3736920"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Actuator connection SRX2d valve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and transformer</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ole tekstowe 5">
            <a:extLst>
              <a:ext uri="{FF2B5EF4-FFF2-40B4-BE49-F238E27FC236}">
                <a16:creationId xmlns:a16="http://schemas.microsoft.com/office/drawing/2014/main" xmlns="" id="{0C43617F-BB64-AE22-542A-D5E2753AC240}"/>
              </a:ext>
            </a:extLst>
          </p:cNvPr>
          <p:cNvSpPr txBox="1"/>
          <p:nvPr/>
        </p:nvSpPr>
        <p:spPr>
          <a:xfrm>
            <a:off x="717959" y="5159993"/>
            <a:ext cx="3283271" cy="1354473"/>
          </a:xfrm>
          <a:prstGeom prst="rect">
            <a:avLst/>
          </a:prstGeom>
          <a:noFill/>
        </p:spPr>
        <p:txBody>
          <a:bodyPr wrap="none" rtlCol="0">
            <a:spAutoFit/>
          </a:bodyPr>
          <a:lstStyle/>
          <a:p>
            <a:pPr>
              <a:lnSpc>
                <a:spcPct val="150000"/>
              </a:lnSpc>
            </a:pPr>
            <a:r>
              <a:rPr lang="en-US" sz="1400" dirty="0">
                <a:latin typeface="Poppins" panose="00000500000000000000" pitchFamily="2" charset="-18"/>
                <a:cs typeface="Poppins" panose="00000500000000000000" pitchFamily="2" charset="-18"/>
              </a:rPr>
              <a:t>1 - SRX2d valve actuator </a:t>
            </a:r>
            <a:r>
              <a:rPr lang="pl-PL" sz="1400" dirty="0">
                <a:latin typeface="Poppins" panose="00000500000000000000" pitchFamily="2" charset="-18"/>
                <a:cs typeface="Poppins" panose="00000500000000000000" pitchFamily="2" charset="-18"/>
              </a:rPr>
              <a:t/>
            </a:r>
            <a:br>
              <a:rPr lang="pl-PL" sz="1400" dirty="0">
                <a:latin typeface="Poppins" panose="00000500000000000000" pitchFamily="2" charset="-18"/>
                <a:cs typeface="Poppins" panose="00000500000000000000" pitchFamily="2" charset="-18"/>
              </a:rPr>
            </a:br>
            <a:r>
              <a:rPr lang="en-US" sz="1400" dirty="0">
                <a:latin typeface="Poppins" panose="00000500000000000000" pitchFamily="2" charset="-18"/>
                <a:cs typeface="Poppins" panose="00000500000000000000" pitchFamily="2" charset="-18"/>
              </a:rPr>
              <a:t>2 - transformer 230/24 V </a:t>
            </a:r>
            <a:r>
              <a:rPr lang="pl-PL" sz="1400" dirty="0">
                <a:latin typeface="Poppins" panose="00000500000000000000" pitchFamily="2" charset="-18"/>
                <a:cs typeface="Poppins" panose="00000500000000000000" pitchFamily="2" charset="-18"/>
              </a:rPr>
              <a:t/>
            </a:r>
            <a:br>
              <a:rPr lang="pl-PL" sz="1400" dirty="0">
                <a:latin typeface="Poppins" panose="00000500000000000000" pitchFamily="2" charset="-18"/>
                <a:cs typeface="Poppins" panose="00000500000000000000" pitchFamily="2" charset="-18"/>
              </a:rPr>
            </a:br>
            <a:r>
              <a:rPr lang="en-US" sz="1400" dirty="0">
                <a:latin typeface="Poppins" panose="00000500000000000000" pitchFamily="2" charset="-18"/>
                <a:cs typeface="Poppins" panose="00000500000000000000" pitchFamily="2" charset="-18"/>
              </a:rPr>
              <a:t>3 - splicing connector </a:t>
            </a:r>
            <a:r>
              <a:rPr lang="pl-PL" sz="1400" dirty="0">
                <a:latin typeface="Poppins" panose="00000500000000000000" pitchFamily="2" charset="-18"/>
                <a:cs typeface="Poppins" panose="00000500000000000000" pitchFamily="2" charset="-18"/>
              </a:rPr>
              <a:t/>
            </a:r>
            <a:br>
              <a:rPr lang="pl-PL" sz="1400" dirty="0">
                <a:latin typeface="Poppins" panose="00000500000000000000" pitchFamily="2" charset="-18"/>
                <a:cs typeface="Poppins" panose="00000500000000000000" pitchFamily="2" charset="-18"/>
              </a:rPr>
            </a:br>
            <a:r>
              <a:rPr lang="en-US" sz="1400" dirty="0">
                <a:latin typeface="Poppins" panose="00000500000000000000" pitchFamily="2" charset="-18"/>
                <a:cs typeface="Poppins" panose="00000500000000000000" pitchFamily="2" charset="-18"/>
              </a:rPr>
              <a:t>4 - cable connection points in DRV</a:t>
            </a:r>
            <a:endParaRPr lang="pl-PL" sz="1400" dirty="0">
              <a:latin typeface="Poppins" panose="00000500000000000000" pitchFamily="2" charset="-18"/>
              <a:cs typeface="Poppins" panose="00000500000000000000" pitchFamily="2" charset="-18"/>
            </a:endParaRPr>
          </a:p>
        </p:txBody>
      </p:sp>
      <p:sp>
        <p:nvSpPr>
          <p:cNvPr id="8" name="pole tekstowe 7">
            <a:extLst>
              <a:ext uri="{FF2B5EF4-FFF2-40B4-BE49-F238E27FC236}">
                <a16:creationId xmlns:a16="http://schemas.microsoft.com/office/drawing/2014/main" xmlns="" id="{858B20EB-05BF-1720-E290-BDABF7F8F265}"/>
              </a:ext>
            </a:extLst>
          </p:cNvPr>
          <p:cNvSpPr txBox="1"/>
          <p:nvPr/>
        </p:nvSpPr>
        <p:spPr>
          <a:xfrm>
            <a:off x="6096000" y="5023658"/>
            <a:ext cx="5392304" cy="1031308"/>
          </a:xfrm>
          <a:prstGeom prst="rect">
            <a:avLst/>
          </a:prstGeom>
          <a:noFill/>
        </p:spPr>
        <p:txBody>
          <a:bodyPr wrap="square" rtlCol="0">
            <a:spAutoFit/>
          </a:bodyPr>
          <a:lstStyle/>
          <a:p>
            <a:pPr>
              <a:lnSpc>
                <a:spcPct val="150000"/>
              </a:lnSpc>
            </a:pPr>
            <a:r>
              <a:rPr lang="en-US" sz="1400" dirty="0">
                <a:latin typeface="Poppins" panose="00000500000000000000" pitchFamily="2" charset="-18"/>
                <a:cs typeface="Poppins" panose="00000500000000000000" pitchFamily="2" charset="-18"/>
              </a:rPr>
              <a:t>Connector: 0-10 V: the automation reads the feedback signal and displays the valve opening status in the readings</a:t>
            </a:r>
            <a:endParaRPr lang="pl-PL" sz="1400" dirty="0">
              <a:latin typeface="Poppins" panose="00000500000000000000" pitchFamily="2" charset="-18"/>
              <a:cs typeface="Poppins" panose="00000500000000000000" pitchFamily="2" charset="-18"/>
            </a:endParaRPr>
          </a:p>
        </p:txBody>
      </p:sp>
      <p:pic>
        <p:nvPicPr>
          <p:cNvPr id="10" name="Obraz 9">
            <a:extLst>
              <a:ext uri="{FF2B5EF4-FFF2-40B4-BE49-F238E27FC236}">
                <a16:creationId xmlns:a16="http://schemas.microsoft.com/office/drawing/2014/main" xmlns="" id="{C03D48B0-887F-B578-2DDB-3AFA3C615D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789" y="863250"/>
            <a:ext cx="8933706" cy="3739903"/>
          </a:xfrm>
          <a:prstGeom prst="rect">
            <a:avLst/>
          </a:prstGeom>
        </p:spPr>
      </p:pic>
    </p:spTree>
    <p:extLst>
      <p:ext uri="{BB962C8B-B14F-4D97-AF65-F5344CB8AC3E}">
        <p14:creationId xmlns:p14="http://schemas.microsoft.com/office/powerpoint/2010/main" val="1513243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10" name="Obraz 9">
            <a:extLst>
              <a:ext uri="{FF2B5EF4-FFF2-40B4-BE49-F238E27FC236}">
                <a16:creationId xmlns:a16="http://schemas.microsoft.com/office/drawing/2014/main" xmlns="" id="{F814F533-B040-0BB8-537A-8A0D73335EFD}"/>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3000"/>
                    </a14:imgEffect>
                    <a14:imgEffect>
                      <a14:brightnessContrast contrast="70000"/>
                    </a14:imgEffect>
                  </a14:imgLayer>
                </a14:imgProps>
              </a:ext>
              <a:ext uri="{28A0092B-C50C-407E-A947-70E740481C1C}">
                <a14:useLocalDpi xmlns:a14="http://schemas.microsoft.com/office/drawing/2010/main" val="0"/>
              </a:ext>
            </a:extLst>
          </a:blip>
          <a:stretch>
            <a:fillRect/>
          </a:stretch>
        </p:blipFill>
        <p:spPr>
          <a:xfrm>
            <a:off x="1527411" y="990600"/>
            <a:ext cx="9173612" cy="3756033"/>
          </a:xfrm>
          <a:prstGeom prst="rect">
            <a:avLst/>
          </a:prstGeom>
        </p:spPr>
      </p:pic>
      <p:sp>
        <p:nvSpPr>
          <p:cNvPr id="3" name="pole tekstowe 2">
            <a:extLst>
              <a:ext uri="{FF2B5EF4-FFF2-40B4-BE49-F238E27FC236}">
                <a16:creationId xmlns:a16="http://schemas.microsoft.com/office/drawing/2014/main" xmlns="" id="{5278857D-1A78-94AC-D7E6-8F05BCE9A660}"/>
              </a:ext>
            </a:extLst>
          </p:cNvPr>
          <p:cNvSpPr txBox="1"/>
          <p:nvPr/>
        </p:nvSpPr>
        <p:spPr>
          <a:xfrm>
            <a:off x="830508" y="1204032"/>
            <a:ext cx="2703523" cy="584775"/>
          </a:xfrm>
          <a:prstGeom prst="rect">
            <a:avLst/>
          </a:prstGeom>
          <a:noFill/>
        </p:spPr>
        <p:txBody>
          <a:bodyPr wrap="square" rtlCol="0">
            <a:spAutoFit/>
          </a:bodyPr>
          <a:lstStyle/>
          <a:p>
            <a:r>
              <a:rPr lang="en-US" sz="1600" b="1" dirty="0">
                <a:latin typeface="Poppins" panose="00000500000000000000" pitchFamily="2" charset="-18"/>
                <a:cs typeface="Poppins" panose="00000500000000000000" pitchFamily="2" charset="-18"/>
              </a:rPr>
              <a:t>Actuator connection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SRX3d valve</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12" name="pole tekstowe 11">
            <a:extLst>
              <a:ext uri="{FF2B5EF4-FFF2-40B4-BE49-F238E27FC236}">
                <a16:creationId xmlns:a16="http://schemas.microsoft.com/office/drawing/2014/main" xmlns="" id="{02A51026-0F25-8EB1-B846-0524A7C9332D}"/>
              </a:ext>
            </a:extLst>
          </p:cNvPr>
          <p:cNvSpPr txBox="1"/>
          <p:nvPr/>
        </p:nvSpPr>
        <p:spPr>
          <a:xfrm>
            <a:off x="717959" y="5159993"/>
            <a:ext cx="9983063" cy="707501"/>
          </a:xfrm>
          <a:prstGeom prst="rect">
            <a:avLst/>
          </a:prstGeom>
          <a:noFill/>
        </p:spPr>
        <p:txBody>
          <a:bodyPr wrap="square" rtlCol="0">
            <a:spAutoFit/>
          </a:bodyPr>
          <a:lstStyle/>
          <a:p>
            <a:pPr>
              <a:lnSpc>
                <a:spcPct val="150000"/>
              </a:lnSpc>
            </a:pPr>
            <a:r>
              <a:rPr lang="en-US" sz="1400" dirty="0">
                <a:latin typeface="Poppins" panose="00000500000000000000" pitchFamily="2" charset="-18"/>
                <a:cs typeface="Poppins" panose="00000500000000000000" pitchFamily="2" charset="-18"/>
              </a:rPr>
              <a:t>3-point actuator: no valve open state, demonstratively it can be obtained by a jumper in the 0-10V OUT-IN connectors (jumper installed at the factory)</a:t>
            </a:r>
            <a:endParaRPr lang="pl-PL" sz="1400" dirty="0">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2866284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21C52B59-B325-DECC-D6D5-C8AE6F7CBE84}"/>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D1C8B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1508746" cy="954107"/>
            </a:xfrm>
            <a:prstGeom prst="rect">
              <a:avLst/>
            </a:prstGeom>
            <a:noFill/>
          </p:spPr>
          <p:txBody>
            <a:bodyPr wrap="none" rtlCol="0">
              <a:spAutoFit/>
            </a:bodyPr>
            <a:lstStyle/>
            <a:p>
              <a:r>
                <a:rPr lang="en-US" sz="2800" b="1" dirty="0">
                  <a:latin typeface="Poppins" panose="00000500000000000000" pitchFamily="2" charset="-18"/>
                  <a:cs typeface="Poppins" panose="00000500000000000000" pitchFamily="2" charset="-18"/>
                </a:rPr>
                <a:t>Smart </a:t>
              </a:r>
              <a:endParaRPr lang="pl-PL" sz="2800" b="1" dirty="0">
                <a:latin typeface="Poppins" panose="00000500000000000000" pitchFamily="2" charset="-18"/>
                <a:cs typeface="Poppins" panose="00000500000000000000" pitchFamily="2" charset="-18"/>
              </a:endParaRPr>
            </a:p>
            <a:p>
              <a:r>
                <a:rPr lang="en-US" sz="2800" b="1" dirty="0">
                  <a:latin typeface="Poppins" panose="00000500000000000000" pitchFamily="2" charset="-18"/>
                  <a:cs typeface="Poppins" panose="00000500000000000000" pitchFamily="2" charset="-18"/>
                </a:rPr>
                <a:t>control</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1556432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xmlns="" id="{E48AD4DC-CDDC-4CB5-6674-9616A1972821}"/>
              </a:ext>
            </a:extLst>
          </p:cNvPr>
          <p:cNvSpPr/>
          <p:nvPr/>
        </p:nvSpPr>
        <p:spPr>
          <a:xfrm rot="5400000">
            <a:off x="8974279" y="659267"/>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b="1" dirty="0">
              <a:latin typeface="Poppins" panose="00000500000000000000" pitchFamily="2" charset="-18"/>
              <a:cs typeface="Poppins" panose="00000500000000000000" pitchFamily="2" charset="-18"/>
            </a:endParaRPr>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b="1" dirty="0">
              <a:latin typeface="Poppins" panose="00000500000000000000" pitchFamily="2" charset="-18"/>
              <a:cs typeface="Poppins" panose="00000500000000000000" pitchFamily="2" charset="-18"/>
            </a:endParaRPr>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65227"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pl-PL" sz="1600" b="1" dirty="0" err="1">
                <a:latin typeface="Poppins" panose="00000500000000000000" pitchFamily="2" charset="-18"/>
                <a:cs typeface="Poppins" panose="00000500000000000000" pitchFamily="2" charset="-18"/>
              </a:rPr>
              <a:t>main</a:t>
            </a:r>
            <a:r>
              <a:rPr lang="en-US" sz="1600" b="1" dirty="0">
                <a:latin typeface="Poppins" panose="00000500000000000000" pitchFamily="2" charset="-18"/>
                <a:cs typeface="Poppins" panose="00000500000000000000" pitchFamily="2" charset="-18"/>
              </a:rPr>
              <a:t> screen</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9" name="Obraz 8" descr="Obraz zawierający tekst, zegar&#10;&#10;Opis wygenerowany automatycznie">
            <a:extLst>
              <a:ext uri="{FF2B5EF4-FFF2-40B4-BE49-F238E27FC236}">
                <a16:creationId xmlns:a16="http://schemas.microsoft.com/office/drawing/2014/main" xmlns="" id="{EE7FA0FB-19B4-FF98-41E4-27EFA94AB2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446" y="2430067"/>
            <a:ext cx="966348" cy="3546649"/>
          </a:xfrm>
          <a:prstGeom prst="rect">
            <a:avLst/>
          </a:prstGeom>
        </p:spPr>
      </p:pic>
      <p:sp>
        <p:nvSpPr>
          <p:cNvPr id="4" name="pole tekstowe 3">
            <a:extLst>
              <a:ext uri="{FF2B5EF4-FFF2-40B4-BE49-F238E27FC236}">
                <a16:creationId xmlns:a16="http://schemas.microsoft.com/office/drawing/2014/main" xmlns="" id="{4381ED79-EB83-3DE5-C57B-1EC0B5264631}"/>
              </a:ext>
            </a:extLst>
          </p:cNvPr>
          <p:cNvSpPr txBox="1"/>
          <p:nvPr/>
        </p:nvSpPr>
        <p:spPr>
          <a:xfrm>
            <a:off x="1792645" y="2496003"/>
            <a:ext cx="1590500" cy="276999"/>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Capacity settings</a:t>
            </a:r>
            <a:endParaRPr lang="pl-PL" sz="1200" b="1" dirty="0">
              <a:latin typeface="Poppins" panose="00000500000000000000" pitchFamily="2" charset="-18"/>
              <a:cs typeface="Poppins" panose="00000500000000000000" pitchFamily="2" charset="-18"/>
            </a:endParaRPr>
          </a:p>
        </p:txBody>
      </p:sp>
      <p:sp>
        <p:nvSpPr>
          <p:cNvPr id="8" name="pole tekstowe 7">
            <a:extLst>
              <a:ext uri="{FF2B5EF4-FFF2-40B4-BE49-F238E27FC236}">
                <a16:creationId xmlns:a16="http://schemas.microsoft.com/office/drawing/2014/main" xmlns="" id="{677B9B57-5543-CB86-3946-155D8F4BBD61}"/>
              </a:ext>
            </a:extLst>
          </p:cNvPr>
          <p:cNvSpPr txBox="1"/>
          <p:nvPr/>
        </p:nvSpPr>
        <p:spPr>
          <a:xfrm>
            <a:off x="1781425" y="3003902"/>
            <a:ext cx="1907895" cy="276999"/>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Temperature settings</a:t>
            </a:r>
            <a:endParaRPr lang="pl-PL" sz="1200" b="1" dirty="0">
              <a:latin typeface="Poppins" panose="00000500000000000000" pitchFamily="2" charset="-18"/>
              <a:cs typeface="Poppins" panose="00000500000000000000" pitchFamily="2" charset="-18"/>
            </a:endParaRPr>
          </a:p>
        </p:txBody>
      </p:sp>
      <p:sp>
        <p:nvSpPr>
          <p:cNvPr id="10" name="pole tekstowe 9">
            <a:extLst>
              <a:ext uri="{FF2B5EF4-FFF2-40B4-BE49-F238E27FC236}">
                <a16:creationId xmlns:a16="http://schemas.microsoft.com/office/drawing/2014/main" xmlns="" id="{AA6B93E8-CD1E-0FA0-9076-862AE7F264F9}"/>
              </a:ext>
            </a:extLst>
          </p:cNvPr>
          <p:cNvSpPr txBox="1"/>
          <p:nvPr/>
        </p:nvSpPr>
        <p:spPr>
          <a:xfrm>
            <a:off x="1321330" y="3569765"/>
            <a:ext cx="1207382" cy="276999"/>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Filters</a:t>
            </a:r>
            <a:r>
              <a:rPr lang="pl-PL" sz="1200" b="1" dirty="0">
                <a:latin typeface="Poppins" panose="00000500000000000000" pitchFamily="2" charset="-18"/>
                <a:cs typeface="Poppins" panose="00000500000000000000" pitchFamily="2" charset="-18"/>
              </a:rPr>
              <a:t> </a:t>
            </a:r>
            <a:r>
              <a:rPr lang="en-US" sz="1200" b="1" dirty="0">
                <a:latin typeface="Poppins" panose="00000500000000000000" pitchFamily="2" charset="-18"/>
                <a:cs typeface="Poppins" panose="00000500000000000000" pitchFamily="2" charset="-18"/>
              </a:rPr>
              <a:t>status</a:t>
            </a:r>
            <a:endParaRPr lang="pl-PL" sz="1200" b="1" dirty="0">
              <a:latin typeface="Poppins" panose="00000500000000000000" pitchFamily="2" charset="-18"/>
              <a:cs typeface="Poppins" panose="00000500000000000000" pitchFamily="2" charset="-18"/>
            </a:endParaRPr>
          </a:p>
        </p:txBody>
      </p:sp>
      <p:sp>
        <p:nvSpPr>
          <p:cNvPr id="12" name="pole tekstowe 11">
            <a:extLst>
              <a:ext uri="{FF2B5EF4-FFF2-40B4-BE49-F238E27FC236}">
                <a16:creationId xmlns:a16="http://schemas.microsoft.com/office/drawing/2014/main" xmlns="" id="{2095AD4D-58D4-A948-EC8A-2C60C8827783}"/>
              </a:ext>
            </a:extLst>
          </p:cNvPr>
          <p:cNvSpPr txBox="1"/>
          <p:nvPr/>
        </p:nvSpPr>
        <p:spPr>
          <a:xfrm>
            <a:off x="1321330" y="4090147"/>
            <a:ext cx="1481496" cy="276999"/>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Operating mode</a:t>
            </a:r>
            <a:endParaRPr lang="pl-PL" sz="1200" b="1" dirty="0">
              <a:latin typeface="Poppins" panose="00000500000000000000" pitchFamily="2" charset="-18"/>
              <a:cs typeface="Poppins" panose="00000500000000000000" pitchFamily="2" charset="-18"/>
            </a:endParaRPr>
          </a:p>
        </p:txBody>
      </p:sp>
      <p:sp>
        <p:nvSpPr>
          <p:cNvPr id="14" name="pole tekstowe 13">
            <a:extLst>
              <a:ext uri="{FF2B5EF4-FFF2-40B4-BE49-F238E27FC236}">
                <a16:creationId xmlns:a16="http://schemas.microsoft.com/office/drawing/2014/main" xmlns="" id="{67074E10-0232-25D8-955C-16E9FB9B98A4}"/>
              </a:ext>
            </a:extLst>
          </p:cNvPr>
          <p:cNvSpPr txBox="1"/>
          <p:nvPr/>
        </p:nvSpPr>
        <p:spPr>
          <a:xfrm>
            <a:off x="1321330" y="4612381"/>
            <a:ext cx="928459" cy="276999"/>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R</a:t>
            </a:r>
            <a:r>
              <a:rPr lang="en-US" sz="1200" b="1" dirty="0" err="1">
                <a:latin typeface="Poppins" panose="00000500000000000000" pitchFamily="2" charset="-18"/>
                <a:cs typeface="Poppins" panose="00000500000000000000" pitchFamily="2" charset="-18"/>
              </a:rPr>
              <a:t>eadings</a:t>
            </a:r>
            <a:endParaRPr lang="pl-PL" sz="1200" b="1" dirty="0">
              <a:latin typeface="Poppins" panose="00000500000000000000" pitchFamily="2" charset="-18"/>
              <a:cs typeface="Poppins" panose="00000500000000000000" pitchFamily="2" charset="-18"/>
            </a:endParaRPr>
          </a:p>
        </p:txBody>
      </p:sp>
      <p:sp>
        <p:nvSpPr>
          <p:cNvPr id="16" name="pole tekstowe 15">
            <a:extLst>
              <a:ext uri="{FF2B5EF4-FFF2-40B4-BE49-F238E27FC236}">
                <a16:creationId xmlns:a16="http://schemas.microsoft.com/office/drawing/2014/main" xmlns="" id="{6508721F-E50C-81C5-3EF3-E936472D25D7}"/>
              </a:ext>
            </a:extLst>
          </p:cNvPr>
          <p:cNvSpPr txBox="1"/>
          <p:nvPr/>
        </p:nvSpPr>
        <p:spPr>
          <a:xfrm>
            <a:off x="1321330" y="5140659"/>
            <a:ext cx="1035861" cy="276999"/>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Delay time</a:t>
            </a:r>
            <a:endParaRPr lang="pl-PL" sz="1200" b="1" dirty="0">
              <a:latin typeface="Poppins" panose="00000500000000000000" pitchFamily="2" charset="-18"/>
              <a:cs typeface="Poppins" panose="00000500000000000000" pitchFamily="2" charset="-18"/>
            </a:endParaRPr>
          </a:p>
        </p:txBody>
      </p:sp>
      <p:sp>
        <p:nvSpPr>
          <p:cNvPr id="17" name="pole tekstowe 16">
            <a:extLst>
              <a:ext uri="{FF2B5EF4-FFF2-40B4-BE49-F238E27FC236}">
                <a16:creationId xmlns:a16="http://schemas.microsoft.com/office/drawing/2014/main" xmlns="" id="{FC618FB0-1FCE-2AC8-8B58-3E507BEA0FCC}"/>
              </a:ext>
            </a:extLst>
          </p:cNvPr>
          <p:cNvSpPr txBox="1"/>
          <p:nvPr/>
        </p:nvSpPr>
        <p:spPr>
          <a:xfrm>
            <a:off x="1321330" y="5607524"/>
            <a:ext cx="992579" cy="276999"/>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Antifreeze</a:t>
            </a:r>
          </a:p>
        </p:txBody>
      </p:sp>
      <p:pic>
        <p:nvPicPr>
          <p:cNvPr id="11" name="Obraz 10">
            <a:extLst>
              <a:ext uri="{FF2B5EF4-FFF2-40B4-BE49-F238E27FC236}">
                <a16:creationId xmlns:a16="http://schemas.microsoft.com/office/drawing/2014/main" xmlns="" id="{01E46C29-CC7C-06FA-A6C2-59BD20385A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49876" y="1817418"/>
            <a:ext cx="4131816" cy="3323241"/>
          </a:xfrm>
          <a:prstGeom prst="rect">
            <a:avLst/>
          </a:prstGeom>
        </p:spPr>
      </p:pic>
    </p:spTree>
    <p:extLst>
      <p:ext uri="{BB962C8B-B14F-4D97-AF65-F5344CB8AC3E}">
        <p14:creationId xmlns:p14="http://schemas.microsoft.com/office/powerpoint/2010/main" val="4166990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xmlns="" id="{551382D4-44C7-C995-DB20-D523CF342F97}"/>
              </a:ext>
            </a:extLst>
          </p:cNvPr>
          <p:cNvSpPr/>
          <p:nvPr/>
        </p:nvSpPr>
        <p:spPr>
          <a:xfrm rot="5400000">
            <a:off x="8974281" y="637601"/>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996059"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operation</a:t>
            </a:r>
            <a:r>
              <a:rPr lang="pl-PL" sz="1600" b="1" dirty="0">
                <a:latin typeface="Poppins" panose="00000500000000000000" pitchFamily="2" charset="-18"/>
                <a:cs typeface="Poppins" panose="00000500000000000000" pitchFamily="2" charset="-18"/>
              </a:rPr>
              <a:t> </a:t>
            </a:r>
            <a:r>
              <a:rPr lang="pl-PL" sz="1600" b="1" dirty="0" err="1">
                <a:latin typeface="Poppins" panose="00000500000000000000" pitchFamily="2" charset="-18"/>
                <a:cs typeface="Poppins" panose="00000500000000000000" pitchFamily="2" charset="-18"/>
              </a:rPr>
              <a:t>modes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8" name="pole tekstowe 7">
            <a:extLst>
              <a:ext uri="{FF2B5EF4-FFF2-40B4-BE49-F238E27FC236}">
                <a16:creationId xmlns:a16="http://schemas.microsoft.com/office/drawing/2014/main" xmlns="" id="{3E40D686-29DF-370B-6085-7BAAF74B4578}"/>
              </a:ext>
            </a:extLst>
          </p:cNvPr>
          <p:cNvSpPr txBox="1"/>
          <p:nvPr/>
        </p:nvSpPr>
        <p:spPr>
          <a:xfrm>
            <a:off x="1273247" y="2128492"/>
            <a:ext cx="2635658" cy="307777"/>
          </a:xfrm>
          <a:prstGeom prst="rect">
            <a:avLst/>
          </a:prstGeom>
          <a:noFill/>
        </p:spPr>
        <p:txBody>
          <a:bodyPr wrap="none" rtlCol="0">
            <a:spAutoFit/>
          </a:bodyPr>
          <a:lstStyle/>
          <a:p>
            <a:r>
              <a:rPr lang="en-US" sz="1400" dirty="0">
                <a:latin typeface="Poppins" panose="00000500000000000000" pitchFamily="2" charset="-18"/>
                <a:cs typeface="Poppins" panose="00000500000000000000" pitchFamily="2" charset="-18"/>
              </a:rPr>
              <a:t>Automatic capacity setting</a:t>
            </a:r>
            <a:endParaRPr lang="pl-PL" sz="1400" dirty="0">
              <a:latin typeface="Poppins" panose="00000500000000000000" pitchFamily="2" charset="-18"/>
              <a:cs typeface="Poppins" panose="00000500000000000000" pitchFamily="2" charset="-18"/>
            </a:endParaRPr>
          </a:p>
        </p:txBody>
      </p:sp>
      <p:sp>
        <p:nvSpPr>
          <p:cNvPr id="9" name="pole tekstowe 8">
            <a:extLst>
              <a:ext uri="{FF2B5EF4-FFF2-40B4-BE49-F238E27FC236}">
                <a16:creationId xmlns:a16="http://schemas.microsoft.com/office/drawing/2014/main" xmlns="" id="{9C0F85FB-2E56-F3A2-B966-FE3D705ADA93}"/>
              </a:ext>
            </a:extLst>
          </p:cNvPr>
          <p:cNvSpPr txBox="1"/>
          <p:nvPr/>
        </p:nvSpPr>
        <p:spPr>
          <a:xfrm>
            <a:off x="1273247" y="2745117"/>
            <a:ext cx="2052165" cy="461665"/>
          </a:xfrm>
          <a:prstGeom prst="rect">
            <a:avLst/>
          </a:prstGeom>
          <a:noFill/>
        </p:spPr>
        <p:txBody>
          <a:bodyPr wrap="none" rtlCol="0">
            <a:spAutoFit/>
          </a:bodyPr>
          <a:lstStyle/>
          <a:p>
            <a:r>
              <a:rPr lang="en-US" sz="1200" dirty="0">
                <a:latin typeface="Poppins" panose="00000500000000000000" pitchFamily="2" charset="-18"/>
                <a:cs typeface="Poppins" panose="00000500000000000000" pitchFamily="2" charset="-18"/>
              </a:rPr>
              <a:t>Manual capacity setting</a:t>
            </a:r>
            <a:endParaRPr lang="pl-PL" sz="1200" dirty="0">
              <a:latin typeface="Poppins" panose="00000500000000000000" pitchFamily="2" charset="-18"/>
              <a:cs typeface="Poppins" panose="00000500000000000000" pitchFamily="2" charset="-18"/>
            </a:endParaRPr>
          </a:p>
          <a:p>
            <a:r>
              <a:rPr lang="pl-PL" sz="1200" dirty="0">
                <a:latin typeface="Poppins" panose="00000500000000000000" pitchFamily="2" charset="-18"/>
                <a:cs typeface="Poppins" panose="00000500000000000000" pitchFamily="2" charset="-18"/>
              </a:rPr>
              <a:t>0-100%</a:t>
            </a:r>
          </a:p>
        </p:txBody>
      </p:sp>
      <p:pic>
        <p:nvPicPr>
          <p:cNvPr id="13" name="Obraz 12" descr="Obraz zawierający tekst, zegar, clipart&#10;&#10;Opis wygenerowany automatycznie">
            <a:extLst>
              <a:ext uri="{FF2B5EF4-FFF2-40B4-BE49-F238E27FC236}">
                <a16:creationId xmlns:a16="http://schemas.microsoft.com/office/drawing/2014/main" xmlns="" id="{15755F85-4863-8D6B-30F5-F38AAFF35A9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799" t="13831" r="-2063" b="71444"/>
          <a:stretch/>
        </p:blipFill>
        <p:spPr>
          <a:xfrm>
            <a:off x="696608" y="2691581"/>
            <a:ext cx="523702" cy="522233"/>
          </a:xfrm>
          <a:prstGeom prst="rect">
            <a:avLst/>
          </a:prstGeom>
        </p:spPr>
      </p:pic>
      <p:pic>
        <p:nvPicPr>
          <p:cNvPr id="14" name="Obraz 13" descr="Obraz zawierający tekst, zegar, clipart&#10;&#10;Opis wygenerowany automatycznie">
            <a:extLst>
              <a:ext uri="{FF2B5EF4-FFF2-40B4-BE49-F238E27FC236}">
                <a16:creationId xmlns:a16="http://schemas.microsoft.com/office/drawing/2014/main" xmlns="" id="{588FB54F-4F25-E0B7-4C30-4C7CD670DE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92" t="-772" r="51928" b="86047"/>
          <a:stretch/>
        </p:blipFill>
        <p:spPr>
          <a:xfrm>
            <a:off x="707137" y="2096389"/>
            <a:ext cx="523702" cy="522233"/>
          </a:xfrm>
          <a:prstGeom prst="rect">
            <a:avLst/>
          </a:prstGeom>
        </p:spPr>
      </p:pic>
      <p:sp>
        <p:nvSpPr>
          <p:cNvPr id="15" name="pole tekstowe 14">
            <a:extLst>
              <a:ext uri="{FF2B5EF4-FFF2-40B4-BE49-F238E27FC236}">
                <a16:creationId xmlns:a16="http://schemas.microsoft.com/office/drawing/2014/main" xmlns="" id="{27A98EB9-F44B-7103-C0F9-27FB886AECB3}"/>
              </a:ext>
            </a:extLst>
          </p:cNvPr>
          <p:cNvSpPr txBox="1"/>
          <p:nvPr/>
        </p:nvSpPr>
        <p:spPr>
          <a:xfrm>
            <a:off x="1759178" y="3270481"/>
            <a:ext cx="6107762" cy="646331"/>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K1:</a:t>
            </a:r>
          </a:p>
          <a:p>
            <a:r>
              <a:rPr lang="en-US" sz="1200" dirty="0">
                <a:latin typeface="Poppins" panose="00000500000000000000" pitchFamily="2" charset="-18"/>
                <a:cs typeface="Poppins" panose="00000500000000000000" pitchFamily="2" charset="-18"/>
              </a:rPr>
              <a:t>DOOR OPEN (HEAT): performance based on temperature difference T1 and T4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DOOR CLOSED (ADDHEAT): capacity based on temp. difference </a:t>
            </a:r>
            <a:r>
              <a:rPr lang="en-US" sz="1200" dirty="0" err="1">
                <a:latin typeface="Poppins" panose="00000500000000000000" pitchFamily="2" charset="-18"/>
                <a:cs typeface="Poppins" panose="00000500000000000000" pitchFamily="2" charset="-18"/>
              </a:rPr>
              <a:t>Tset</a:t>
            </a:r>
            <a:r>
              <a:rPr lang="en-US" sz="1200" dirty="0">
                <a:latin typeface="Poppins" panose="00000500000000000000" pitchFamily="2" charset="-18"/>
                <a:cs typeface="Poppins" panose="00000500000000000000" pitchFamily="2" charset="-18"/>
              </a:rPr>
              <a:t>. and T4</a:t>
            </a:r>
            <a:endParaRPr lang="pl-PL" sz="1200" b="1" dirty="0">
              <a:latin typeface="Poppins" panose="00000500000000000000" pitchFamily="2" charset="-18"/>
              <a:cs typeface="Poppins" panose="00000500000000000000" pitchFamily="2" charset="-18"/>
            </a:endParaRPr>
          </a:p>
        </p:txBody>
      </p:sp>
      <p:pic>
        <p:nvPicPr>
          <p:cNvPr id="16" name="Obraz 15" descr="Obraz zawierający tekst, zegar, clipart&#10;&#10;Opis wygenerowany automatycznie">
            <a:extLst>
              <a:ext uri="{FF2B5EF4-FFF2-40B4-BE49-F238E27FC236}">
                <a16:creationId xmlns:a16="http://schemas.microsoft.com/office/drawing/2014/main" xmlns="" id="{58441E5A-CD83-F23D-C4A1-5EE534FF32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775" t="28166" b="57144"/>
          <a:stretch/>
        </p:blipFill>
        <p:spPr>
          <a:xfrm>
            <a:off x="696608" y="3265801"/>
            <a:ext cx="492050" cy="520966"/>
          </a:xfrm>
          <a:prstGeom prst="rect">
            <a:avLst/>
          </a:prstGeom>
        </p:spPr>
      </p:pic>
      <p:pic>
        <p:nvPicPr>
          <p:cNvPr id="18" name="Obraz 17" descr="Obraz zawierający tekst, zegar, clipart&#10;&#10;Opis wygenerowany automatycznie">
            <a:extLst>
              <a:ext uri="{FF2B5EF4-FFF2-40B4-BE49-F238E27FC236}">
                <a16:creationId xmlns:a16="http://schemas.microsoft.com/office/drawing/2014/main" xmlns="" id="{6FEDE593-2E7B-3113-7E86-8F057D3972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775" t="28166" b="57144"/>
          <a:stretch/>
        </p:blipFill>
        <p:spPr>
          <a:xfrm>
            <a:off x="696608" y="3828210"/>
            <a:ext cx="492050" cy="520966"/>
          </a:xfrm>
          <a:prstGeom prst="rect">
            <a:avLst/>
          </a:prstGeom>
        </p:spPr>
      </p:pic>
      <p:sp>
        <p:nvSpPr>
          <p:cNvPr id="19" name="pole tekstowe 18">
            <a:extLst>
              <a:ext uri="{FF2B5EF4-FFF2-40B4-BE49-F238E27FC236}">
                <a16:creationId xmlns:a16="http://schemas.microsoft.com/office/drawing/2014/main" xmlns="" id="{F6999FAD-CCE3-ED6B-F7C8-D8A5D8BA4CAF}"/>
              </a:ext>
            </a:extLst>
          </p:cNvPr>
          <p:cNvSpPr txBox="1"/>
          <p:nvPr/>
        </p:nvSpPr>
        <p:spPr>
          <a:xfrm>
            <a:off x="1254255" y="3826975"/>
            <a:ext cx="6107762" cy="646331"/>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K2:</a:t>
            </a:r>
          </a:p>
          <a:p>
            <a:r>
              <a:rPr lang="en-US" sz="1200" dirty="0">
                <a:latin typeface="Poppins" panose="00000500000000000000" pitchFamily="2" charset="-18"/>
                <a:cs typeface="Poppins" panose="00000500000000000000" pitchFamily="2" charset="-18"/>
              </a:rPr>
              <a:t>DOOR OPEN (HEAT): performance based on temperature difference T1 and T4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DOOR CLOSED: turns off unless STANDBY is set</a:t>
            </a:r>
            <a:endParaRPr lang="pl-PL" sz="1200" dirty="0">
              <a:latin typeface="Poppins" panose="00000500000000000000" pitchFamily="2" charset="-18"/>
              <a:cs typeface="Poppins" panose="00000500000000000000" pitchFamily="2" charset="-18"/>
            </a:endParaRPr>
          </a:p>
        </p:txBody>
      </p:sp>
      <p:pic>
        <p:nvPicPr>
          <p:cNvPr id="20" name="Obraz 19" descr="Obraz zawierający tekst, zegar, clipart&#10;&#10;Opis wygenerowany automatycznie">
            <a:extLst>
              <a:ext uri="{FF2B5EF4-FFF2-40B4-BE49-F238E27FC236}">
                <a16:creationId xmlns:a16="http://schemas.microsoft.com/office/drawing/2014/main" xmlns="" id="{9A633359-F581-4F25-3710-17CF55AE9B4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028" t="42655" r="-253" b="42655"/>
          <a:stretch/>
        </p:blipFill>
        <p:spPr>
          <a:xfrm>
            <a:off x="713789" y="4390619"/>
            <a:ext cx="492050" cy="520966"/>
          </a:xfrm>
          <a:prstGeom prst="rect">
            <a:avLst/>
          </a:prstGeom>
        </p:spPr>
      </p:pic>
      <p:sp>
        <p:nvSpPr>
          <p:cNvPr id="21" name="pole tekstowe 20">
            <a:extLst>
              <a:ext uri="{FF2B5EF4-FFF2-40B4-BE49-F238E27FC236}">
                <a16:creationId xmlns:a16="http://schemas.microsoft.com/office/drawing/2014/main" xmlns="" id="{587AAB7C-9FFA-A406-513C-DB82C6987DE2}"/>
              </a:ext>
            </a:extLst>
          </p:cNvPr>
          <p:cNvSpPr txBox="1"/>
          <p:nvPr/>
        </p:nvSpPr>
        <p:spPr>
          <a:xfrm>
            <a:off x="1254255" y="4390619"/>
            <a:ext cx="5920210" cy="646331"/>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K3:</a:t>
            </a:r>
          </a:p>
          <a:p>
            <a:r>
              <a:rPr lang="en-US" sz="1200" dirty="0">
                <a:latin typeface="Poppins" panose="00000500000000000000" pitchFamily="2" charset="-18"/>
                <a:cs typeface="Poppins" panose="00000500000000000000" pitchFamily="2" charset="-18"/>
              </a:rPr>
              <a:t>DOOR OPEN : does not respond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DOOR CLOSED (ADDHEAT): capacity based on temp. difference </a:t>
            </a:r>
            <a:r>
              <a:rPr lang="en-US" sz="1200" dirty="0" err="1">
                <a:latin typeface="Poppins" panose="00000500000000000000" pitchFamily="2" charset="-18"/>
                <a:cs typeface="Poppins" panose="00000500000000000000" pitchFamily="2" charset="-18"/>
              </a:rPr>
              <a:t>Tset</a:t>
            </a:r>
            <a:r>
              <a:rPr lang="en-US" sz="1200" dirty="0">
                <a:latin typeface="Poppins" panose="00000500000000000000" pitchFamily="2" charset="-18"/>
                <a:cs typeface="Poppins" panose="00000500000000000000" pitchFamily="2" charset="-18"/>
              </a:rPr>
              <a:t>. and T4</a:t>
            </a:r>
            <a:endParaRPr lang="pl-PL" sz="1200" b="1" dirty="0">
              <a:latin typeface="Poppins" panose="00000500000000000000" pitchFamily="2" charset="-18"/>
              <a:cs typeface="Poppins" panose="00000500000000000000" pitchFamily="2" charset="-18"/>
            </a:endParaRPr>
          </a:p>
        </p:txBody>
      </p:sp>
      <p:pic>
        <p:nvPicPr>
          <p:cNvPr id="22" name="Obraz 21" descr="Obraz zawierający tekst, zegar, clipart&#10;&#10;Opis wygenerowany automatycznie">
            <a:extLst>
              <a:ext uri="{FF2B5EF4-FFF2-40B4-BE49-F238E27FC236}">
                <a16:creationId xmlns:a16="http://schemas.microsoft.com/office/drawing/2014/main" xmlns="" id="{BD65FB8C-6592-2606-00B7-3402C73FBC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4965" t="57587" r="-2190" b="27723"/>
          <a:stretch/>
        </p:blipFill>
        <p:spPr>
          <a:xfrm>
            <a:off x="734109" y="4952064"/>
            <a:ext cx="492050" cy="520966"/>
          </a:xfrm>
          <a:prstGeom prst="rect">
            <a:avLst/>
          </a:prstGeom>
        </p:spPr>
      </p:pic>
      <p:sp>
        <p:nvSpPr>
          <p:cNvPr id="23" name="pole tekstowe 22">
            <a:extLst>
              <a:ext uri="{FF2B5EF4-FFF2-40B4-BE49-F238E27FC236}">
                <a16:creationId xmlns:a16="http://schemas.microsoft.com/office/drawing/2014/main" xmlns="" id="{BAAAA49F-C953-39E7-F788-B98B2FE8F56C}"/>
              </a:ext>
            </a:extLst>
          </p:cNvPr>
          <p:cNvSpPr txBox="1"/>
          <p:nvPr/>
        </p:nvSpPr>
        <p:spPr>
          <a:xfrm>
            <a:off x="1254255" y="5033266"/>
            <a:ext cx="1242648" cy="461665"/>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W</a:t>
            </a:r>
            <a:r>
              <a:rPr lang="en-US" sz="1200" b="1" dirty="0">
                <a:latin typeface="Poppins" panose="00000500000000000000" pitchFamily="2" charset="-18"/>
                <a:cs typeface="Poppins" panose="00000500000000000000" pitchFamily="2" charset="-18"/>
              </a:rPr>
              <a:t>inter mode </a:t>
            </a:r>
            <a:endParaRPr lang="pl-PL" sz="1200" b="1" dirty="0">
              <a:latin typeface="Poppins" panose="00000500000000000000" pitchFamily="2" charset="-18"/>
              <a:cs typeface="Poppins" panose="00000500000000000000" pitchFamily="2" charset="-18"/>
            </a:endParaRPr>
          </a:p>
          <a:p>
            <a:r>
              <a:rPr lang="pl-PL" sz="1200" dirty="0">
                <a:latin typeface="Poppins" panose="00000500000000000000" pitchFamily="2" charset="-18"/>
                <a:cs typeface="Poppins" panose="00000500000000000000" pitchFamily="2" charset="-18"/>
              </a:rPr>
              <a:t>Heating</a:t>
            </a:r>
          </a:p>
        </p:txBody>
      </p:sp>
      <p:pic>
        <p:nvPicPr>
          <p:cNvPr id="24" name="Obraz 23" descr="Obraz zawierający tekst, zegar, clipart&#10;&#10;Opis wygenerowany automatycznie">
            <a:extLst>
              <a:ext uri="{FF2B5EF4-FFF2-40B4-BE49-F238E27FC236}">
                <a16:creationId xmlns:a16="http://schemas.microsoft.com/office/drawing/2014/main" xmlns="" id="{9C97C325-3926-4DAE-A537-A2CD5CBCDE1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34" t="71938" r="53909" b="13372"/>
          <a:stretch/>
        </p:blipFill>
        <p:spPr>
          <a:xfrm>
            <a:off x="722621" y="5493899"/>
            <a:ext cx="492050" cy="520966"/>
          </a:xfrm>
          <a:prstGeom prst="rect">
            <a:avLst/>
          </a:prstGeom>
        </p:spPr>
      </p:pic>
      <p:sp>
        <p:nvSpPr>
          <p:cNvPr id="25" name="pole tekstowe 24">
            <a:extLst>
              <a:ext uri="{FF2B5EF4-FFF2-40B4-BE49-F238E27FC236}">
                <a16:creationId xmlns:a16="http://schemas.microsoft.com/office/drawing/2014/main" xmlns="" id="{4A794B3C-8A38-5435-D8BE-66D7DF667610}"/>
              </a:ext>
            </a:extLst>
          </p:cNvPr>
          <p:cNvSpPr txBox="1"/>
          <p:nvPr/>
        </p:nvSpPr>
        <p:spPr>
          <a:xfrm>
            <a:off x="1263087" y="5556757"/>
            <a:ext cx="1383712" cy="461665"/>
          </a:xfrm>
          <a:prstGeom prst="rect">
            <a:avLst/>
          </a:prstGeom>
          <a:noFill/>
        </p:spPr>
        <p:txBody>
          <a:bodyPr wrap="none" rtlCol="0">
            <a:spAutoFit/>
          </a:bodyPr>
          <a:lstStyle/>
          <a:p>
            <a:r>
              <a:rPr lang="pl-PL" sz="1200" b="1" dirty="0">
                <a:latin typeface="Poppins" panose="00000500000000000000" pitchFamily="2" charset="-18"/>
                <a:cs typeface="Poppins" panose="00000500000000000000" pitchFamily="2" charset="-18"/>
              </a:rPr>
              <a:t>S</a:t>
            </a:r>
            <a:r>
              <a:rPr lang="en-US" sz="1200" b="1" dirty="0" err="1">
                <a:latin typeface="Poppins" panose="00000500000000000000" pitchFamily="2" charset="-18"/>
                <a:cs typeface="Poppins" panose="00000500000000000000" pitchFamily="2" charset="-18"/>
              </a:rPr>
              <a:t>ummer</a:t>
            </a:r>
            <a:r>
              <a:rPr lang="en-US" sz="1200" b="1" dirty="0">
                <a:latin typeface="Poppins" panose="00000500000000000000" pitchFamily="2" charset="-18"/>
                <a:cs typeface="Poppins" panose="00000500000000000000" pitchFamily="2" charset="-18"/>
              </a:rPr>
              <a:t> mode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Ventilation</a:t>
            </a:r>
            <a:endParaRPr lang="pl-PL" sz="1200" dirty="0">
              <a:latin typeface="Poppins" panose="00000500000000000000" pitchFamily="2" charset="-18"/>
              <a:cs typeface="Poppins" panose="00000500000000000000" pitchFamily="2" charset="-18"/>
            </a:endParaRPr>
          </a:p>
        </p:txBody>
      </p:sp>
      <p:pic>
        <p:nvPicPr>
          <p:cNvPr id="26" name="Obraz 25" descr="Obraz zawierający tekst, zegar, clipart&#10;&#10;Opis wygenerowany automatycznie">
            <a:extLst>
              <a:ext uri="{FF2B5EF4-FFF2-40B4-BE49-F238E27FC236}">
                <a16:creationId xmlns:a16="http://schemas.microsoft.com/office/drawing/2014/main" xmlns="" id="{536BCC55-B661-7E04-33C6-EA37DB1B0F5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65" t="86078" r="55040" b="-768"/>
          <a:stretch/>
        </p:blipFill>
        <p:spPr>
          <a:xfrm>
            <a:off x="716758" y="6014865"/>
            <a:ext cx="492050" cy="520966"/>
          </a:xfrm>
          <a:prstGeom prst="rect">
            <a:avLst/>
          </a:prstGeom>
        </p:spPr>
      </p:pic>
      <p:sp>
        <p:nvSpPr>
          <p:cNvPr id="27" name="pole tekstowe 26">
            <a:extLst>
              <a:ext uri="{FF2B5EF4-FFF2-40B4-BE49-F238E27FC236}">
                <a16:creationId xmlns:a16="http://schemas.microsoft.com/office/drawing/2014/main" xmlns="" id="{C9D685F8-4B0A-6C60-4869-F8D0F1423853}"/>
              </a:ext>
            </a:extLst>
          </p:cNvPr>
          <p:cNvSpPr txBox="1"/>
          <p:nvPr/>
        </p:nvSpPr>
        <p:spPr>
          <a:xfrm>
            <a:off x="1263087" y="6016142"/>
            <a:ext cx="6072496" cy="461665"/>
          </a:xfrm>
          <a:prstGeom prst="rect">
            <a:avLst/>
          </a:prstGeom>
          <a:noFill/>
        </p:spPr>
        <p:txBody>
          <a:bodyPr wrap="none" rtlCol="0">
            <a:spAutoFit/>
          </a:bodyPr>
          <a:lstStyle/>
          <a:p>
            <a:r>
              <a:rPr lang="en-US" sz="1200" b="1" dirty="0">
                <a:latin typeface="Poppins" panose="00000500000000000000" pitchFamily="2" charset="-18"/>
                <a:cs typeface="Poppins" panose="00000500000000000000" pitchFamily="2" charset="-18"/>
              </a:rPr>
              <a:t>SMART mode</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switching between HEAT and VENT and counting the door opening frequency</a:t>
            </a:r>
            <a:endParaRPr lang="pl-PL" sz="1200" dirty="0">
              <a:latin typeface="Poppins" panose="00000500000000000000" pitchFamily="2" charset="-18"/>
              <a:cs typeface="Poppins" panose="00000500000000000000" pitchFamily="2" charset="-18"/>
            </a:endParaRPr>
          </a:p>
        </p:txBody>
      </p:sp>
      <p:pic>
        <p:nvPicPr>
          <p:cNvPr id="6" name="Obraz 5" descr="Obraz zawierający tekst, zegar, clipart&#10;&#10;Opis wygenerowany automatycznie">
            <a:extLst>
              <a:ext uri="{FF2B5EF4-FFF2-40B4-BE49-F238E27FC236}">
                <a16:creationId xmlns:a16="http://schemas.microsoft.com/office/drawing/2014/main" xmlns="" id="{670E399B-3B4E-1E20-0FEF-A9B2084A84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028" t="42655" r="-253" b="42655"/>
          <a:stretch/>
        </p:blipFill>
        <p:spPr>
          <a:xfrm>
            <a:off x="1267128" y="3256395"/>
            <a:ext cx="492050" cy="520966"/>
          </a:xfrm>
          <a:prstGeom prst="rect">
            <a:avLst/>
          </a:prstGeom>
        </p:spPr>
      </p:pic>
      <p:pic>
        <p:nvPicPr>
          <p:cNvPr id="10" name="Picture 2">
            <a:extLst>
              <a:ext uri="{FF2B5EF4-FFF2-40B4-BE49-F238E27FC236}">
                <a16:creationId xmlns:a16="http://schemas.microsoft.com/office/drawing/2014/main" xmlns="" id="{A298FDED-1EA1-BFE9-BCF7-043C0D5DE67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21512" y="1656341"/>
            <a:ext cx="3965770" cy="321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026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xmlns="" id="{A4FEC455-DC61-1690-544B-9ACF5E4E8F85}"/>
              </a:ext>
            </a:extLst>
          </p:cNvPr>
          <p:cNvSpPr/>
          <p:nvPr/>
        </p:nvSpPr>
        <p:spPr>
          <a:xfrm rot="5400000">
            <a:off x="8974279" y="659267"/>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3188693"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SMART mode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a:t>
            </a:r>
            <a:r>
              <a:rPr lang="en-US" sz="1600" b="1" dirty="0" err="1">
                <a:latin typeface="Poppins" panose="00000500000000000000" pitchFamily="2" charset="-18"/>
                <a:cs typeface="Poppins" panose="00000500000000000000" pitchFamily="2" charset="-18"/>
              </a:rPr>
              <a:t>OPTIsmart</a:t>
            </a:r>
            <a:r>
              <a:rPr lang="en-US" sz="1600" b="1" dirty="0">
                <a:latin typeface="Poppins" panose="00000500000000000000" pitchFamily="2" charset="-18"/>
                <a:cs typeface="Poppins" panose="00000500000000000000" pitchFamily="2" charset="-18"/>
              </a:rPr>
              <a:t> technology)</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ole tekstowe 5">
            <a:extLst>
              <a:ext uri="{FF2B5EF4-FFF2-40B4-BE49-F238E27FC236}">
                <a16:creationId xmlns:a16="http://schemas.microsoft.com/office/drawing/2014/main" xmlns="" id="{F83AC1F7-3D37-ECF2-0A12-0DD668EFE4A1}"/>
              </a:ext>
            </a:extLst>
          </p:cNvPr>
          <p:cNvSpPr txBox="1"/>
          <p:nvPr/>
        </p:nvSpPr>
        <p:spPr>
          <a:xfrm>
            <a:off x="665143" y="2249186"/>
            <a:ext cx="5883253" cy="3943580"/>
          </a:xfrm>
          <a:prstGeom prst="rect">
            <a:avLst/>
          </a:prstGeom>
          <a:noFill/>
        </p:spPr>
        <p:txBody>
          <a:bodyPr wrap="square" rtlCol="0">
            <a:spAutoFit/>
          </a:bodyPr>
          <a:lstStyle/>
          <a:p>
            <a:pPr>
              <a:lnSpc>
                <a:spcPct val="150000"/>
              </a:lnSpc>
            </a:pPr>
            <a:r>
              <a:rPr lang="pl-PL" sz="1200" b="1" dirty="0">
                <a:latin typeface="Poppins" panose="00000500000000000000" pitchFamily="50" charset="-18"/>
                <a:cs typeface="Poppins" panose="00000500000000000000" pitchFamily="50" charset="-18"/>
              </a:rPr>
              <a:t>SMART MODE </a:t>
            </a:r>
            <a:r>
              <a:rPr lang="pl-PL" sz="1200" dirty="0">
                <a:latin typeface="Poppins" panose="00000500000000000000" pitchFamily="50" charset="-18"/>
                <a:cs typeface="Poppins" panose="00000500000000000000" pitchFamily="50" charset="-18"/>
              </a:rPr>
              <a:t>(</a:t>
            </a:r>
            <a:r>
              <a:rPr lang="pl-PL" sz="1200" dirty="0" err="1">
                <a:latin typeface="Poppins" panose="00000500000000000000" pitchFamily="50" charset="-18"/>
                <a:cs typeface="Poppins" panose="00000500000000000000" pitchFamily="50" charset="-18"/>
              </a:rPr>
              <a:t>settings</a:t>
            </a:r>
            <a:r>
              <a:rPr lang="pl-PL" sz="1200" dirty="0">
                <a:latin typeface="Poppins" panose="00000500000000000000" pitchFamily="50" charset="-18"/>
                <a:cs typeface="Poppins" panose="00000500000000000000" pitchFamily="50" charset="-18"/>
              </a:rPr>
              <a:t>):</a:t>
            </a:r>
          </a:p>
          <a:p>
            <a:pPr>
              <a:lnSpc>
                <a:spcPct val="150000"/>
              </a:lnSpc>
            </a:pPr>
            <a:endParaRPr lang="pl-PL" sz="1200" dirty="0">
              <a:latin typeface="Poppins" panose="00000500000000000000" pitchFamily="50" charset="-18"/>
              <a:cs typeface="Poppins" panose="00000500000000000000" pitchFamily="50" charset="-18"/>
            </a:endParaRPr>
          </a:p>
          <a:p>
            <a:pPr>
              <a:lnSpc>
                <a:spcPct val="150000"/>
              </a:lnSpc>
            </a:pPr>
            <a:r>
              <a:rPr lang="pl-PL" sz="1200" dirty="0">
                <a:latin typeface="Poppins" panose="00000500000000000000" pitchFamily="2" charset="-18"/>
                <a:cs typeface="Poppins" panose="00000500000000000000" pitchFamily="2" charset="-18"/>
              </a:rPr>
              <a:t>1. </a:t>
            </a:r>
            <a:r>
              <a:rPr lang="en-US" sz="1200" dirty="0">
                <a:latin typeface="Poppins" panose="00000500000000000000" pitchFamily="2" charset="-18"/>
                <a:cs typeface="Poppins" panose="00000500000000000000" pitchFamily="2" charset="-18"/>
              </a:rPr>
              <a:t>When the outside temperature is below 17˚C for 24 hours, the curtain automatically switches to the WINTER (HEAT/HEAT) mode; K1 </a:t>
            </a:r>
            <a:endParaRPr lang="pl-PL" sz="1200" dirty="0">
              <a:latin typeface="Poppins" panose="00000500000000000000" pitchFamily="2" charset="-18"/>
              <a:cs typeface="Poppins" panose="00000500000000000000" pitchFamily="2" charset="-18"/>
            </a:endParaRPr>
          </a:p>
          <a:p>
            <a:pPr>
              <a:lnSpc>
                <a:spcPct val="150000"/>
              </a:lnSpc>
            </a:pP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pl-PL" sz="1200" dirty="0">
                <a:latin typeface="Poppins" panose="00000500000000000000" pitchFamily="2" charset="-18"/>
                <a:cs typeface="Poppins" panose="00000500000000000000" pitchFamily="2" charset="-18"/>
              </a:rPr>
              <a:t>2. </a:t>
            </a:r>
            <a:r>
              <a:rPr lang="en-US" sz="1200" dirty="0">
                <a:latin typeface="Poppins" panose="00000500000000000000" pitchFamily="2" charset="-18"/>
                <a:cs typeface="Poppins" panose="00000500000000000000" pitchFamily="2" charset="-18"/>
              </a:rPr>
              <a:t>When the outside temperature remains above 22˚C for 3 hours, the curtain automatically switches to SUMMER mode (VENTILATION/VENT); K2 </a:t>
            </a:r>
            <a:endParaRPr lang="pl-PL" sz="1200" dirty="0">
              <a:latin typeface="Poppins" panose="00000500000000000000" pitchFamily="2" charset="-18"/>
              <a:cs typeface="Poppins" panose="00000500000000000000" pitchFamily="2" charset="-18"/>
            </a:endParaRPr>
          </a:p>
          <a:p>
            <a:pPr>
              <a:lnSpc>
                <a:spcPct val="150000"/>
              </a:lnSpc>
            </a:pPr>
            <a:endParaRPr lang="pl-PL" sz="1200" dirty="0">
              <a:latin typeface="Poppins" panose="00000500000000000000" pitchFamily="2" charset="-18"/>
              <a:cs typeface="Poppins" panose="00000500000000000000" pitchFamily="2" charset="-18"/>
            </a:endParaRPr>
          </a:p>
          <a:p>
            <a:pPr>
              <a:lnSpc>
                <a:spcPct val="150000"/>
              </a:lnSpc>
            </a:pPr>
            <a:r>
              <a:rPr lang="pl-PL" sz="1200" dirty="0">
                <a:latin typeface="Poppins" panose="00000500000000000000" pitchFamily="2" charset="-18"/>
                <a:cs typeface="Poppins" panose="00000500000000000000" pitchFamily="2" charset="-18"/>
              </a:rPr>
              <a:t>3. </a:t>
            </a:r>
            <a:r>
              <a:rPr lang="en-US" sz="1200" dirty="0">
                <a:latin typeface="Poppins" panose="00000500000000000000" pitchFamily="2" charset="-18"/>
                <a:cs typeface="Poppins" panose="00000500000000000000" pitchFamily="2" charset="-18"/>
              </a:rPr>
              <a:t>Adjusting the curtain operation depending on the door opening time: The door opening time is counted for 5 minutes, </a:t>
            </a:r>
            <a:endParaRPr lang="pl-PL" sz="1200" dirty="0">
              <a:latin typeface="Poppins" panose="00000500000000000000" pitchFamily="2" charset="-18"/>
              <a:cs typeface="Poppins" panose="00000500000000000000" pitchFamily="2" charset="-18"/>
            </a:endParaRPr>
          </a:p>
          <a:p>
            <a:pPr>
              <a:lnSpc>
                <a:spcPct val="150000"/>
              </a:lnSpc>
            </a:pP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After reaching the ratio of open time to total measurement time equal to 0.6 (3 minutes of open door), the curtain will work in open door mode for the next 5 minutes, even though the door is closed</a:t>
            </a:r>
            <a:endParaRPr lang="pl-PL" sz="1200"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4CD6B081-BA92-E7B4-24AD-7D72BB3031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2901" y="1788807"/>
            <a:ext cx="4093956" cy="3292790"/>
          </a:xfrm>
          <a:prstGeom prst="rect">
            <a:avLst/>
          </a:prstGeom>
        </p:spPr>
      </p:pic>
    </p:spTree>
    <p:extLst>
      <p:ext uri="{BB962C8B-B14F-4D97-AF65-F5344CB8AC3E}">
        <p14:creationId xmlns:p14="http://schemas.microsoft.com/office/powerpoint/2010/main" val="2388197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xmlns="" id="{7CBD5F8B-590C-716B-715C-490029225D72}"/>
              </a:ext>
            </a:extLst>
          </p:cNvPr>
          <p:cNvSpPr/>
          <p:nvPr/>
        </p:nvSpPr>
        <p:spPr>
          <a:xfrm rot="5400000">
            <a:off x="8974279" y="659267"/>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483372"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Temperature settings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ole tekstowe 5">
            <a:extLst>
              <a:ext uri="{FF2B5EF4-FFF2-40B4-BE49-F238E27FC236}">
                <a16:creationId xmlns:a16="http://schemas.microsoft.com/office/drawing/2014/main" xmlns="" id="{B42C4BCF-FE83-9E81-A175-D6106B10F593}"/>
              </a:ext>
            </a:extLst>
          </p:cNvPr>
          <p:cNvSpPr txBox="1"/>
          <p:nvPr/>
        </p:nvSpPr>
        <p:spPr>
          <a:xfrm>
            <a:off x="1830592" y="2345224"/>
            <a:ext cx="5112115" cy="2308324"/>
          </a:xfrm>
          <a:prstGeom prst="rect">
            <a:avLst/>
          </a:prstGeom>
          <a:noFill/>
        </p:spPr>
        <p:txBody>
          <a:bodyPr wrap="square" rtlCol="0">
            <a:spAutoFit/>
          </a:bodyPr>
          <a:lstStyle/>
          <a:p>
            <a:r>
              <a:rPr lang="en-US" sz="1200" dirty="0">
                <a:latin typeface="Poppins" panose="00000500000000000000" pitchFamily="2" charset="-18"/>
                <a:cs typeface="Poppins" panose="00000500000000000000" pitchFamily="2" charset="-18"/>
              </a:rPr>
              <a:t>Setting the supply air temperature (measured by the PT3 sensor). This parameter is always active and overrides other temperature settings. Range: 25-45˚C. </a:t>
            </a:r>
            <a:endParaRPr lang="pl-PL" sz="1200" dirty="0">
              <a:latin typeface="Poppins" panose="00000500000000000000" pitchFamily="2" charset="-18"/>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a:p>
            <a:r>
              <a:rPr lang="en-US" sz="1200" dirty="0">
                <a:latin typeface="Poppins" panose="00000500000000000000" pitchFamily="2" charset="-18"/>
                <a:cs typeface="Poppins" panose="00000500000000000000" pitchFamily="2" charset="-18"/>
              </a:rPr>
              <a:t>Limitation of the medium temperature on the return from the heat exchanger (measured by the PT5 sensor). Range: 20-50˚C</a:t>
            </a:r>
            <a:r>
              <a:rPr lang="pl-PL" sz="1200" dirty="0">
                <a:latin typeface="Poppins" panose="00000500000000000000" pitchFamily="2" charset="-18"/>
                <a:cs typeface="Poppins" panose="00000500000000000000" pitchFamily="2" charset="-18"/>
              </a:rPr>
              <a:t>.</a:t>
            </a:r>
            <a:r>
              <a:rPr lang="en-US" sz="1200" dirty="0">
                <a:latin typeface="Poppins" panose="00000500000000000000" pitchFamily="2" charset="-18"/>
                <a:cs typeface="Poppins" panose="00000500000000000000" pitchFamily="2" charset="-18"/>
              </a:rPr>
              <a:t> </a:t>
            </a:r>
            <a:endParaRPr lang="pl-PL" sz="1200" dirty="0">
              <a:latin typeface="Poppins" panose="00000500000000000000" pitchFamily="2" charset="-18"/>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a:p>
            <a:endParaRPr lang="pl-PL" sz="1200" dirty="0">
              <a:latin typeface="Poppins" panose="00000500000000000000" pitchFamily="2" charset="-18"/>
              <a:cs typeface="Poppins" panose="00000500000000000000" pitchFamily="2" charset="-18"/>
            </a:endParaRPr>
          </a:p>
          <a:p>
            <a:r>
              <a:rPr lang="en-US" sz="1200" dirty="0">
                <a:latin typeface="Poppins" panose="00000500000000000000" pitchFamily="2" charset="-18"/>
                <a:cs typeface="Poppins" panose="00000500000000000000" pitchFamily="2" charset="-18"/>
              </a:rPr>
              <a:t>PREHEAT setting heating the exchanger when the fans are turned off. Range: 20-60˚C</a:t>
            </a:r>
            <a:r>
              <a:rPr lang="pl-PL" sz="1200" dirty="0">
                <a:latin typeface="Poppins" panose="00000500000000000000" pitchFamily="2" charset="-18"/>
                <a:cs typeface="Poppins" panose="00000500000000000000" pitchFamily="2" charset="-18"/>
              </a:rPr>
              <a:t>.</a:t>
            </a:r>
          </a:p>
        </p:txBody>
      </p:sp>
      <p:pic>
        <p:nvPicPr>
          <p:cNvPr id="8" name="Obraz 7" descr="Obraz zawierający tekst, zegar&#10;&#10;Opis wygenerowany automatycznie">
            <a:extLst>
              <a:ext uri="{FF2B5EF4-FFF2-40B4-BE49-F238E27FC236}">
                <a16:creationId xmlns:a16="http://schemas.microsoft.com/office/drawing/2014/main" xmlns="" id="{ABEA9998-8C25-2C77-DF60-336EDCF280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9847" b="33378"/>
          <a:stretch/>
        </p:blipFill>
        <p:spPr>
          <a:xfrm>
            <a:off x="707477" y="2271860"/>
            <a:ext cx="1079653" cy="584775"/>
          </a:xfrm>
          <a:prstGeom prst="rect">
            <a:avLst/>
          </a:prstGeom>
        </p:spPr>
      </p:pic>
      <p:pic>
        <p:nvPicPr>
          <p:cNvPr id="12" name="Obraz 11" descr="Obraz zawierający tekst, zegar&#10;&#10;Opis wygenerowany automatycznie">
            <a:extLst>
              <a:ext uri="{FF2B5EF4-FFF2-40B4-BE49-F238E27FC236}">
                <a16:creationId xmlns:a16="http://schemas.microsoft.com/office/drawing/2014/main" xmlns="" id="{4AF90C4C-F2BF-1DD0-C4B2-3BD71B5CAA6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280" b="66945"/>
          <a:stretch/>
        </p:blipFill>
        <p:spPr>
          <a:xfrm>
            <a:off x="703660" y="3245856"/>
            <a:ext cx="1079653" cy="584775"/>
          </a:xfrm>
          <a:prstGeom prst="rect">
            <a:avLst/>
          </a:prstGeom>
        </p:spPr>
      </p:pic>
      <p:pic>
        <p:nvPicPr>
          <p:cNvPr id="13" name="Obraz 12" descr="Obraz zawierający tekst, zegar&#10;&#10;Opis wygenerowany automatycznie">
            <a:extLst>
              <a:ext uri="{FF2B5EF4-FFF2-40B4-BE49-F238E27FC236}">
                <a16:creationId xmlns:a16="http://schemas.microsoft.com/office/drawing/2014/main" xmlns="" id="{E9528D0D-ED7A-2397-55F5-2EC9B7001A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2431" b="50794"/>
          <a:stretch/>
        </p:blipFill>
        <p:spPr>
          <a:xfrm>
            <a:off x="691553" y="4146852"/>
            <a:ext cx="1079653" cy="584775"/>
          </a:xfrm>
          <a:prstGeom prst="rect">
            <a:avLst/>
          </a:prstGeom>
        </p:spPr>
      </p:pic>
      <p:pic>
        <p:nvPicPr>
          <p:cNvPr id="4" name="Picture 10">
            <a:extLst>
              <a:ext uri="{FF2B5EF4-FFF2-40B4-BE49-F238E27FC236}">
                <a16:creationId xmlns:a16="http://schemas.microsoft.com/office/drawing/2014/main" xmlns="" id="{A64380E5-5396-1A37-BE48-BC40DB5F45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0676" y="1544026"/>
            <a:ext cx="4188774" cy="3401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427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xmlns="" id="{D79CFCBD-2F20-519F-E194-82B656FEF282}"/>
              </a:ext>
            </a:extLst>
          </p:cNvPr>
          <p:cNvSpPr/>
          <p:nvPr/>
        </p:nvSpPr>
        <p:spPr>
          <a:xfrm rot="5400000">
            <a:off x="1934708" y="828028"/>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dirty="0">
              <a:latin typeface="Poppins" panose="00000500000000000000" pitchFamily="2" charset="-18"/>
              <a:cs typeface="Poppins" panose="00000500000000000000" pitchFamily="2" charset="-18"/>
            </a:endParaRPr>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dirty="0">
              <a:latin typeface="Poppins" panose="00000500000000000000" pitchFamily="2" charset="-18"/>
              <a:cs typeface="Poppins" panose="00000500000000000000" pitchFamily="2" charset="-18"/>
            </a:endParaRPr>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3203121" cy="523220"/>
          </a:xfrm>
          <a:prstGeom prst="rect">
            <a:avLst/>
          </a:prstGeom>
          <a:noFill/>
        </p:spPr>
        <p:txBody>
          <a:bodyPr wrap="none" rtlCol="0">
            <a:spAutoFit/>
          </a:bodyPr>
          <a:lstStyle/>
          <a:p>
            <a:r>
              <a:rPr lang="en-US" sz="1400" b="1" dirty="0" err="1">
                <a:latin typeface="Poppins" panose="00000500000000000000" pitchFamily="2" charset="-18"/>
                <a:cs typeface="Poppins" panose="00000500000000000000" pitchFamily="2" charset="-18"/>
              </a:rPr>
              <a:t>ELiS</a:t>
            </a:r>
            <a:r>
              <a:rPr lang="en-US" sz="1400" b="1" dirty="0">
                <a:latin typeface="Poppins" panose="00000500000000000000" pitchFamily="2" charset="-18"/>
                <a:cs typeface="Poppins" panose="00000500000000000000" pitchFamily="2" charset="-18"/>
              </a:rPr>
              <a:t> AX control Capacity settings</a:t>
            </a:r>
            <a:r>
              <a:rPr lang="pl-PL" sz="1400" b="1" dirty="0">
                <a:latin typeface="Poppins" panose="00000500000000000000" pitchFamily="2" charset="-18"/>
                <a:cs typeface="Poppins" panose="00000500000000000000" pitchFamily="2" charset="-18"/>
              </a:rPr>
              <a:t/>
            </a:r>
            <a:br>
              <a:rPr lang="pl-PL" sz="1400" b="1" dirty="0">
                <a:latin typeface="Poppins" panose="00000500000000000000" pitchFamily="2" charset="-18"/>
                <a:cs typeface="Poppins" panose="00000500000000000000" pitchFamily="2" charset="-18"/>
              </a:rPr>
            </a:br>
            <a:r>
              <a:rPr lang="en-US" sz="1400" b="1" dirty="0">
                <a:latin typeface="Poppins" panose="00000500000000000000" pitchFamily="2" charset="-18"/>
                <a:cs typeface="Poppins" panose="00000500000000000000" pitchFamily="2" charset="-18"/>
              </a:rPr>
              <a:t>(manual and auto</a:t>
            </a:r>
            <a:r>
              <a:rPr lang="pl-PL" sz="1400" b="1" dirty="0">
                <a:latin typeface="Poppins" panose="00000500000000000000" pitchFamily="2" charset="-18"/>
                <a:cs typeface="Poppins" panose="00000500000000000000" pitchFamily="2" charset="-18"/>
              </a:rPr>
              <a:t>)</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11" name="Obraz 10" descr="Obraz zawierający tekst&#10;&#10;Opis wygenerowany automatycznie">
            <a:extLst>
              <a:ext uri="{FF2B5EF4-FFF2-40B4-BE49-F238E27FC236}">
                <a16:creationId xmlns:a16="http://schemas.microsoft.com/office/drawing/2014/main" xmlns="" id="{70D4DB3A-C71B-70B8-4110-8B7081D71E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4729" y="5475290"/>
            <a:ext cx="768550" cy="1174955"/>
          </a:xfrm>
          <a:prstGeom prst="rect">
            <a:avLst/>
          </a:prstGeom>
        </p:spPr>
      </p:pic>
      <p:pic>
        <p:nvPicPr>
          <p:cNvPr id="13" name="Obraz 12">
            <a:extLst>
              <a:ext uri="{FF2B5EF4-FFF2-40B4-BE49-F238E27FC236}">
                <a16:creationId xmlns:a16="http://schemas.microsoft.com/office/drawing/2014/main" xmlns="" id="{EF0F51B6-DCBD-44F0-1471-754A163B02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959" y="5475290"/>
            <a:ext cx="768551" cy="764548"/>
          </a:xfrm>
          <a:prstGeom prst="rect">
            <a:avLst/>
          </a:prstGeom>
        </p:spPr>
      </p:pic>
      <p:sp>
        <p:nvSpPr>
          <p:cNvPr id="6" name="pole tekstowe 5">
            <a:extLst>
              <a:ext uri="{FF2B5EF4-FFF2-40B4-BE49-F238E27FC236}">
                <a16:creationId xmlns:a16="http://schemas.microsoft.com/office/drawing/2014/main" xmlns="" id="{E417FE10-F14B-BFAE-9814-A5D64CEF8C3F}"/>
              </a:ext>
            </a:extLst>
          </p:cNvPr>
          <p:cNvSpPr txBox="1"/>
          <p:nvPr/>
        </p:nvSpPr>
        <p:spPr>
          <a:xfrm>
            <a:off x="1254816" y="2047785"/>
            <a:ext cx="1988045" cy="400110"/>
          </a:xfrm>
          <a:prstGeom prst="rect">
            <a:avLst/>
          </a:prstGeom>
          <a:noFill/>
        </p:spPr>
        <p:txBody>
          <a:bodyPr wrap="none" rtlCol="0">
            <a:spAutoFit/>
          </a:bodyPr>
          <a:lstStyle/>
          <a:p>
            <a:r>
              <a:rPr lang="en-US" sz="1000" b="1" dirty="0">
                <a:latin typeface="Poppins" panose="00000500000000000000" pitchFamily="2" charset="-18"/>
                <a:cs typeface="Poppins" panose="00000500000000000000" pitchFamily="2" charset="-18"/>
              </a:rPr>
              <a:t>MANUAL CAPACITY SETTING</a:t>
            </a:r>
            <a:endParaRPr lang="pl-PL" sz="1000" b="1" dirty="0">
              <a:latin typeface="Poppins" panose="00000500000000000000" pitchFamily="2" charset="-18"/>
              <a:cs typeface="Poppins" panose="00000500000000000000" pitchFamily="2" charset="-18"/>
            </a:endParaRPr>
          </a:p>
          <a:p>
            <a:r>
              <a:rPr lang="pl-PL" sz="1000" dirty="0">
                <a:latin typeface="Poppins" panose="00000500000000000000" pitchFamily="2" charset="-18"/>
                <a:cs typeface="Poppins" panose="00000500000000000000" pitchFamily="2" charset="-18"/>
              </a:rPr>
              <a:t>0-100%</a:t>
            </a:r>
          </a:p>
        </p:txBody>
      </p:sp>
      <p:sp>
        <p:nvSpPr>
          <p:cNvPr id="8" name="Prostokąt 7">
            <a:extLst>
              <a:ext uri="{FF2B5EF4-FFF2-40B4-BE49-F238E27FC236}">
                <a16:creationId xmlns:a16="http://schemas.microsoft.com/office/drawing/2014/main" xmlns="" id="{A4852549-1B54-9296-11DB-1437A03D3319}"/>
              </a:ext>
            </a:extLst>
          </p:cNvPr>
          <p:cNvSpPr/>
          <p:nvPr/>
        </p:nvSpPr>
        <p:spPr>
          <a:xfrm>
            <a:off x="6394088" y="1987966"/>
            <a:ext cx="4201791" cy="400110"/>
          </a:xfrm>
          <a:prstGeom prst="rect">
            <a:avLst/>
          </a:prstGeom>
        </p:spPr>
        <p:txBody>
          <a:bodyPr wrap="none">
            <a:spAutoFit/>
          </a:bodyPr>
          <a:lstStyle/>
          <a:p>
            <a:r>
              <a:rPr lang="en-US" sz="1000" b="1" dirty="0">
                <a:latin typeface="Poppins" panose="00000500000000000000" pitchFamily="2" charset="-18"/>
                <a:cs typeface="Poppins" panose="00000500000000000000" pitchFamily="2" charset="-18"/>
              </a:rPr>
              <a:t>AUTOMATIC CAPACITY SETTING: </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dirty="0">
                <a:latin typeface="Poppins" panose="00000500000000000000" pitchFamily="2" charset="-18"/>
                <a:cs typeface="Poppins" panose="00000500000000000000" pitchFamily="2" charset="-18"/>
              </a:rPr>
              <a:t>Lower and upper limits set in the performance settings window</a:t>
            </a:r>
            <a:endParaRPr lang="pl-PL" sz="1000" dirty="0">
              <a:latin typeface="Poppins" panose="00000500000000000000" pitchFamily="2" charset="-18"/>
              <a:cs typeface="Poppins" panose="00000500000000000000" pitchFamily="2" charset="-18"/>
            </a:endParaRPr>
          </a:p>
        </p:txBody>
      </p:sp>
      <p:pic>
        <p:nvPicPr>
          <p:cNvPr id="9" name="Obraz 8" descr="Obraz zawierający tekst, zegar, clipart&#10;&#10;Opis wygenerowany automatycznie">
            <a:extLst>
              <a:ext uri="{FF2B5EF4-FFF2-40B4-BE49-F238E27FC236}">
                <a16:creationId xmlns:a16="http://schemas.microsoft.com/office/drawing/2014/main" xmlns="" id="{0B98CD32-7AF3-EB70-F054-C75BA83491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799" t="13831" r="-2063" b="71444"/>
          <a:stretch/>
        </p:blipFill>
        <p:spPr>
          <a:xfrm>
            <a:off x="717959" y="1956118"/>
            <a:ext cx="523702" cy="522233"/>
          </a:xfrm>
          <a:prstGeom prst="rect">
            <a:avLst/>
          </a:prstGeom>
        </p:spPr>
      </p:pic>
      <p:pic>
        <p:nvPicPr>
          <p:cNvPr id="12" name="Obraz 11" descr="Obraz zawierający tekst, zegar, clipart&#10;&#10;Opis wygenerowany automatycznie">
            <a:extLst>
              <a:ext uri="{FF2B5EF4-FFF2-40B4-BE49-F238E27FC236}">
                <a16:creationId xmlns:a16="http://schemas.microsoft.com/office/drawing/2014/main" xmlns="" id="{5BF972C9-528C-BCAD-F71A-B12E4A4B729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92" t="-772" r="51928" b="86047"/>
          <a:stretch/>
        </p:blipFill>
        <p:spPr>
          <a:xfrm>
            <a:off x="5870386" y="1928573"/>
            <a:ext cx="523702" cy="522233"/>
          </a:xfrm>
          <a:prstGeom prst="rect">
            <a:avLst/>
          </a:prstGeom>
        </p:spPr>
      </p:pic>
      <p:sp>
        <p:nvSpPr>
          <p:cNvPr id="18" name="pole tekstowe 17">
            <a:extLst>
              <a:ext uri="{FF2B5EF4-FFF2-40B4-BE49-F238E27FC236}">
                <a16:creationId xmlns:a16="http://schemas.microsoft.com/office/drawing/2014/main" xmlns="" id="{F5F6D575-A3A1-8A9D-5DF3-7BA04A442D35}"/>
              </a:ext>
            </a:extLst>
          </p:cNvPr>
          <p:cNvSpPr txBox="1"/>
          <p:nvPr/>
        </p:nvSpPr>
        <p:spPr>
          <a:xfrm>
            <a:off x="1486510" y="5546561"/>
            <a:ext cx="2448106" cy="246221"/>
          </a:xfrm>
          <a:prstGeom prst="rect">
            <a:avLst/>
          </a:prstGeom>
          <a:noFill/>
        </p:spPr>
        <p:txBody>
          <a:bodyPr wrap="none" rtlCol="0">
            <a:spAutoFit/>
          </a:bodyPr>
          <a:lstStyle/>
          <a:p>
            <a:r>
              <a:rPr lang="en-US" sz="1000" dirty="0">
                <a:latin typeface="Poppins" panose="00000500000000000000" pitchFamily="2" charset="-18"/>
                <a:cs typeface="Poppins" panose="00000500000000000000" pitchFamily="2" charset="-18"/>
              </a:rPr>
              <a:t>Fan speed setting in manual mode</a:t>
            </a:r>
            <a:r>
              <a:rPr lang="pl-PL" sz="1000" dirty="0">
                <a:latin typeface="Poppins" panose="00000500000000000000" pitchFamily="2" charset="-18"/>
                <a:cs typeface="Poppins" panose="00000500000000000000" pitchFamily="2" charset="-18"/>
              </a:rPr>
              <a:t>.</a:t>
            </a:r>
          </a:p>
        </p:txBody>
      </p:sp>
      <p:sp>
        <p:nvSpPr>
          <p:cNvPr id="19" name="pole tekstowe 18">
            <a:extLst>
              <a:ext uri="{FF2B5EF4-FFF2-40B4-BE49-F238E27FC236}">
                <a16:creationId xmlns:a16="http://schemas.microsoft.com/office/drawing/2014/main" xmlns="" id="{887D3C66-62A3-4ED0-6829-81577FC027B6}"/>
              </a:ext>
            </a:extLst>
          </p:cNvPr>
          <p:cNvSpPr txBox="1"/>
          <p:nvPr/>
        </p:nvSpPr>
        <p:spPr>
          <a:xfrm>
            <a:off x="1486510" y="5872773"/>
            <a:ext cx="2656496" cy="400110"/>
          </a:xfrm>
          <a:prstGeom prst="rect">
            <a:avLst/>
          </a:prstGeom>
          <a:noFill/>
        </p:spPr>
        <p:txBody>
          <a:bodyPr wrap="none" rtlCol="0">
            <a:spAutoFit/>
          </a:bodyPr>
          <a:lstStyle/>
          <a:p>
            <a:r>
              <a:rPr lang="en-US" sz="1000" dirty="0">
                <a:latin typeface="Poppins" panose="00000500000000000000" pitchFamily="2" charset="-18"/>
                <a:cs typeface="Poppins" panose="00000500000000000000" pitchFamily="2" charset="-18"/>
              </a:rPr>
              <a:t>Set the fan capacity in standby mode. </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dirty="0">
                <a:latin typeface="Poppins" panose="00000500000000000000" pitchFamily="2" charset="-18"/>
                <a:cs typeface="Poppins" panose="00000500000000000000" pitchFamily="2" charset="-18"/>
              </a:rPr>
              <a:t>Disabling possible - select OFF.</a:t>
            </a:r>
            <a:endParaRPr lang="pl-PL" sz="1000" dirty="0">
              <a:latin typeface="Poppins" panose="00000500000000000000" pitchFamily="2" charset="-18"/>
              <a:cs typeface="Poppins" panose="00000500000000000000" pitchFamily="2" charset="-18"/>
            </a:endParaRPr>
          </a:p>
        </p:txBody>
      </p:sp>
      <p:sp>
        <p:nvSpPr>
          <p:cNvPr id="20" name="pole tekstowe 19">
            <a:extLst>
              <a:ext uri="{FF2B5EF4-FFF2-40B4-BE49-F238E27FC236}">
                <a16:creationId xmlns:a16="http://schemas.microsoft.com/office/drawing/2014/main" xmlns="" id="{095574B3-2023-7320-2388-198815211F91}"/>
              </a:ext>
            </a:extLst>
          </p:cNvPr>
          <p:cNvSpPr txBox="1"/>
          <p:nvPr/>
        </p:nvSpPr>
        <p:spPr>
          <a:xfrm>
            <a:off x="6653279" y="5562210"/>
            <a:ext cx="3730508" cy="246221"/>
          </a:xfrm>
          <a:prstGeom prst="rect">
            <a:avLst/>
          </a:prstGeom>
          <a:noFill/>
        </p:spPr>
        <p:txBody>
          <a:bodyPr wrap="none" rtlCol="0">
            <a:spAutoFit/>
          </a:bodyPr>
          <a:lstStyle/>
          <a:p>
            <a:r>
              <a:rPr lang="en-US" sz="1000" dirty="0">
                <a:latin typeface="Poppins" panose="00000500000000000000" pitchFamily="2" charset="-18"/>
                <a:cs typeface="Poppins" panose="00000500000000000000" pitchFamily="2" charset="-18"/>
              </a:rPr>
              <a:t>Setting the maximum fan capacity in automatic mode.</a:t>
            </a:r>
            <a:r>
              <a:rPr lang="pl-PL" sz="1000" dirty="0">
                <a:latin typeface="Poppins" panose="00000500000000000000" pitchFamily="2" charset="-18"/>
                <a:cs typeface="Poppins" panose="00000500000000000000" pitchFamily="2" charset="-18"/>
              </a:rPr>
              <a:t>.</a:t>
            </a:r>
          </a:p>
        </p:txBody>
      </p:sp>
      <p:sp>
        <p:nvSpPr>
          <p:cNvPr id="21" name="pole tekstowe 20">
            <a:extLst>
              <a:ext uri="{FF2B5EF4-FFF2-40B4-BE49-F238E27FC236}">
                <a16:creationId xmlns:a16="http://schemas.microsoft.com/office/drawing/2014/main" xmlns="" id="{59579D41-A571-EA3D-A792-FE1BB969106A}"/>
              </a:ext>
            </a:extLst>
          </p:cNvPr>
          <p:cNvSpPr txBox="1"/>
          <p:nvPr/>
        </p:nvSpPr>
        <p:spPr>
          <a:xfrm>
            <a:off x="6653279" y="5872773"/>
            <a:ext cx="5679760" cy="246221"/>
          </a:xfrm>
          <a:prstGeom prst="rect">
            <a:avLst/>
          </a:prstGeom>
          <a:noFill/>
        </p:spPr>
        <p:txBody>
          <a:bodyPr wrap="none" rtlCol="0">
            <a:spAutoFit/>
          </a:bodyPr>
          <a:lstStyle/>
          <a:p>
            <a:r>
              <a:rPr lang="en-US" sz="1000" dirty="0">
                <a:latin typeface="Poppins" panose="00000500000000000000" pitchFamily="2" charset="-18"/>
                <a:cs typeface="Poppins" panose="00000500000000000000" pitchFamily="2" charset="-18"/>
              </a:rPr>
              <a:t>Setting the minimum fan capacity in automatic mode. Disabling possible - select OFF.</a:t>
            </a:r>
            <a:endParaRPr lang="pl-PL" sz="1000" dirty="0">
              <a:latin typeface="Poppins" panose="00000500000000000000" pitchFamily="2" charset="-18"/>
              <a:cs typeface="Poppins" panose="00000500000000000000" pitchFamily="2" charset="-18"/>
            </a:endParaRPr>
          </a:p>
        </p:txBody>
      </p:sp>
      <p:sp>
        <p:nvSpPr>
          <p:cNvPr id="22" name="pole tekstowe 21">
            <a:extLst>
              <a:ext uri="{FF2B5EF4-FFF2-40B4-BE49-F238E27FC236}">
                <a16:creationId xmlns:a16="http://schemas.microsoft.com/office/drawing/2014/main" xmlns="" id="{11AD4F07-77F3-E18E-76BA-4426DF01C2EB}"/>
              </a:ext>
            </a:extLst>
          </p:cNvPr>
          <p:cNvSpPr txBox="1"/>
          <p:nvPr/>
        </p:nvSpPr>
        <p:spPr>
          <a:xfrm>
            <a:off x="6653279" y="6282306"/>
            <a:ext cx="5129930" cy="246221"/>
          </a:xfrm>
          <a:prstGeom prst="rect">
            <a:avLst/>
          </a:prstGeom>
          <a:noFill/>
        </p:spPr>
        <p:txBody>
          <a:bodyPr wrap="none" rtlCol="0">
            <a:spAutoFit/>
          </a:bodyPr>
          <a:lstStyle/>
          <a:p>
            <a:r>
              <a:rPr lang="en-US" sz="1000" dirty="0">
                <a:latin typeface="Poppins" panose="00000500000000000000" pitchFamily="2" charset="-18"/>
                <a:cs typeface="Poppins" panose="00000500000000000000" pitchFamily="2" charset="-18"/>
              </a:rPr>
              <a:t>Setting the fan capacity in the Standby mode. Disabling possible - select OFF.</a:t>
            </a:r>
            <a:endParaRPr lang="pl-PL" sz="1000" dirty="0">
              <a:latin typeface="Poppins" panose="00000500000000000000" pitchFamily="2" charset="-18"/>
              <a:cs typeface="Poppins" panose="00000500000000000000" pitchFamily="2" charset="-18"/>
            </a:endParaRPr>
          </a:p>
        </p:txBody>
      </p:sp>
      <p:pic>
        <p:nvPicPr>
          <p:cNvPr id="14" name="Picture 2">
            <a:extLst>
              <a:ext uri="{FF2B5EF4-FFF2-40B4-BE49-F238E27FC236}">
                <a16:creationId xmlns:a16="http://schemas.microsoft.com/office/drawing/2014/main" xmlns="" id="{1BB44201-D244-0918-FDC8-5535401CF1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43024" y="2527886"/>
            <a:ext cx="3257537" cy="26440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xmlns="" id="{18A29975-D581-2B3B-C7E7-9CF3FC98E29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9491" y="2447895"/>
            <a:ext cx="3356088" cy="2724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073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3312125"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a:t>
            </a:r>
            <a:r>
              <a:rPr lang="pl-PL" sz="1600" b="1" dirty="0" err="1">
                <a:latin typeface="Poppins" panose="00000500000000000000" pitchFamily="2" charset="-18"/>
                <a:cs typeface="Poppins" panose="00000500000000000000" pitchFamily="2" charset="-18"/>
              </a:rPr>
              <a:t>control</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Delay time settings (standby</a:t>
            </a:r>
            <a:r>
              <a:rPr lang="en-US" sz="1600" dirty="0"/>
              <a:t>)</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rostokąt 3">
            <a:extLst>
              <a:ext uri="{FF2B5EF4-FFF2-40B4-BE49-F238E27FC236}">
                <a16:creationId xmlns:a16="http://schemas.microsoft.com/office/drawing/2014/main" xmlns="" id="{D4A4EB51-B9F1-2AA9-9DFF-752D691CB645}"/>
              </a:ext>
            </a:extLst>
          </p:cNvPr>
          <p:cNvSpPr/>
          <p:nvPr/>
        </p:nvSpPr>
        <p:spPr>
          <a:xfrm rot="5400000">
            <a:off x="8974279" y="659267"/>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pole tekstowe 4">
            <a:extLst>
              <a:ext uri="{FF2B5EF4-FFF2-40B4-BE49-F238E27FC236}">
                <a16:creationId xmlns:a16="http://schemas.microsoft.com/office/drawing/2014/main" xmlns="" id="{E98F0177-BFFD-2A44-AD20-C0C2276FE529}"/>
              </a:ext>
            </a:extLst>
          </p:cNvPr>
          <p:cNvSpPr txBox="1"/>
          <p:nvPr/>
        </p:nvSpPr>
        <p:spPr>
          <a:xfrm>
            <a:off x="1854449" y="2536448"/>
            <a:ext cx="5013435" cy="2400657"/>
          </a:xfrm>
          <a:prstGeom prst="rect">
            <a:avLst/>
          </a:prstGeom>
          <a:noFill/>
        </p:spPr>
        <p:txBody>
          <a:bodyPr wrap="square" rtlCol="0">
            <a:spAutoFit/>
          </a:bodyPr>
          <a:lstStyle/>
          <a:p>
            <a:r>
              <a:rPr lang="en-US" sz="1000" b="1" dirty="0">
                <a:latin typeface="Poppins" panose="00000500000000000000" pitchFamily="2" charset="-18"/>
                <a:cs typeface="Poppins" panose="00000500000000000000" pitchFamily="2" charset="-18"/>
              </a:rPr>
              <a:t>Fan off delay time </a:t>
            </a:r>
            <a:r>
              <a:rPr lang="en-US" sz="1000" dirty="0">
                <a:latin typeface="Poppins" panose="00000500000000000000" pitchFamily="2" charset="-18"/>
                <a:cs typeface="Poppins" panose="00000500000000000000" pitchFamily="2" charset="-18"/>
              </a:rPr>
              <a:t>- The off delay can be set from 0:00 to 10:00 minutes, every 0:30 seconds. It is also possible to set the value ∞ - then the fan runs continuously. </a:t>
            </a:r>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r>
              <a:rPr lang="en-US" sz="1000" b="1" dirty="0">
                <a:latin typeface="Poppins" panose="00000500000000000000" pitchFamily="2" charset="-18"/>
                <a:cs typeface="Poppins" panose="00000500000000000000" pitchFamily="2" charset="-18"/>
              </a:rPr>
              <a:t>Valve Closing Delay Time </a:t>
            </a:r>
            <a:r>
              <a:rPr lang="en-US" sz="1000" dirty="0">
                <a:latin typeface="Poppins" panose="00000500000000000000" pitchFamily="2" charset="-18"/>
                <a:cs typeface="Poppins" panose="00000500000000000000" pitchFamily="2" charset="-18"/>
              </a:rPr>
              <a:t>- Closing delay can be set from 0:00 to 10:00 minutes every 0:30 seconds. It is also possible to set the value ∞ - then the valve is constantly open. </a:t>
            </a:r>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endParaRPr lang="pl-PL" sz="1000" dirty="0">
              <a:latin typeface="Poppins" panose="00000500000000000000" pitchFamily="2" charset="-18"/>
              <a:cs typeface="Poppins" panose="00000500000000000000" pitchFamily="2" charset="-18"/>
            </a:endParaRPr>
          </a:p>
          <a:p>
            <a:r>
              <a:rPr lang="en-US" sz="1000" dirty="0">
                <a:latin typeface="Poppins" panose="00000500000000000000" pitchFamily="2" charset="-18"/>
                <a:cs typeface="Poppins" panose="00000500000000000000" pitchFamily="2" charset="-18"/>
              </a:rPr>
              <a:t>The tile will be highlighted in red when the user tries to make an unauthorized change (e.g.: set the valve closing delay longer than the fan off delay).</a:t>
            </a:r>
            <a:endParaRPr lang="pl-PL" sz="1000" dirty="0">
              <a:latin typeface="Poppins" panose="00000500000000000000" pitchFamily="2" charset="-18"/>
              <a:cs typeface="Poppins" panose="00000500000000000000" pitchFamily="2" charset="-18"/>
            </a:endParaRPr>
          </a:p>
        </p:txBody>
      </p:sp>
      <p:pic>
        <p:nvPicPr>
          <p:cNvPr id="6" name="Obraz 5" descr="Obraz zawierający tekst&#10;&#10;Opis wygenerowany automatycznie">
            <a:extLst>
              <a:ext uri="{FF2B5EF4-FFF2-40B4-BE49-F238E27FC236}">
                <a16:creationId xmlns:a16="http://schemas.microsoft.com/office/drawing/2014/main" xmlns="" id="{72CB7D6E-C3EB-6858-D971-72EB7DDDC1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8780"/>
          <a:stretch/>
        </p:blipFill>
        <p:spPr>
          <a:xfrm>
            <a:off x="711249" y="2536448"/>
            <a:ext cx="1030466" cy="519865"/>
          </a:xfrm>
          <a:prstGeom prst="rect">
            <a:avLst/>
          </a:prstGeom>
        </p:spPr>
      </p:pic>
      <p:pic>
        <p:nvPicPr>
          <p:cNvPr id="9" name="Obraz 8" descr="Obraz zawierający tekst&#10;&#10;Opis wygenerowany automatycznie">
            <a:extLst>
              <a:ext uri="{FF2B5EF4-FFF2-40B4-BE49-F238E27FC236}">
                <a16:creationId xmlns:a16="http://schemas.microsoft.com/office/drawing/2014/main" xmlns="" id="{81B1E2E0-D4C3-F799-96AF-ECFC118F51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2782" b="35998"/>
          <a:stretch/>
        </p:blipFill>
        <p:spPr>
          <a:xfrm>
            <a:off x="711249" y="3465759"/>
            <a:ext cx="1030466" cy="519865"/>
          </a:xfrm>
          <a:prstGeom prst="rect">
            <a:avLst/>
          </a:prstGeom>
        </p:spPr>
      </p:pic>
      <p:pic>
        <p:nvPicPr>
          <p:cNvPr id="10" name="Obraz 9" descr="Obraz zawierający tekst&#10;&#10;Opis wygenerowany automatycznie">
            <a:extLst>
              <a:ext uri="{FF2B5EF4-FFF2-40B4-BE49-F238E27FC236}">
                <a16:creationId xmlns:a16="http://schemas.microsoft.com/office/drawing/2014/main" xmlns="" id="{36FC166B-6092-EB88-94CF-17FC2F3BA9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8506" b="-1398"/>
          <a:stretch/>
        </p:blipFill>
        <p:spPr>
          <a:xfrm>
            <a:off x="711249" y="4342959"/>
            <a:ext cx="1030466" cy="547696"/>
          </a:xfrm>
          <a:prstGeom prst="rect">
            <a:avLst/>
          </a:prstGeom>
        </p:spPr>
      </p:pic>
      <p:pic>
        <p:nvPicPr>
          <p:cNvPr id="11" name="Picture 4">
            <a:extLst>
              <a:ext uri="{FF2B5EF4-FFF2-40B4-BE49-F238E27FC236}">
                <a16:creationId xmlns:a16="http://schemas.microsoft.com/office/drawing/2014/main" xmlns="" id="{B42892C6-C98F-33FB-1ED8-042A729B1A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49779" y="1765670"/>
            <a:ext cx="4532010" cy="3680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59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65227"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readings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rostokąt 8">
            <a:extLst>
              <a:ext uri="{FF2B5EF4-FFF2-40B4-BE49-F238E27FC236}">
                <a16:creationId xmlns:a16="http://schemas.microsoft.com/office/drawing/2014/main" xmlns="" id="{CB465646-0DC1-E256-31DD-2B64475083BE}"/>
              </a:ext>
            </a:extLst>
          </p:cNvPr>
          <p:cNvSpPr/>
          <p:nvPr/>
        </p:nvSpPr>
        <p:spPr>
          <a:xfrm rot="5400000">
            <a:off x="1934708" y="888298"/>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8" name="Prostokąt 7">
            <a:extLst>
              <a:ext uri="{FF2B5EF4-FFF2-40B4-BE49-F238E27FC236}">
                <a16:creationId xmlns:a16="http://schemas.microsoft.com/office/drawing/2014/main" xmlns="" id="{24D427E8-FE44-4ADD-1383-A5AA691D22F4}"/>
              </a:ext>
            </a:extLst>
          </p:cNvPr>
          <p:cNvSpPr/>
          <p:nvPr/>
        </p:nvSpPr>
        <p:spPr>
          <a:xfrm>
            <a:off x="830509" y="5522112"/>
            <a:ext cx="2648357" cy="993413"/>
          </a:xfrm>
          <a:prstGeom prst="rect">
            <a:avLst/>
          </a:prstGeom>
        </p:spPr>
        <p:txBody>
          <a:bodyPr wrap="square">
            <a:spAutoFit/>
          </a:bodyPr>
          <a:lstStyle/>
          <a:p>
            <a:pPr>
              <a:lnSpc>
                <a:spcPct val="150000"/>
              </a:lnSpc>
            </a:pPr>
            <a:r>
              <a:rPr lang="en-US" sz="1000" b="1" dirty="0">
                <a:latin typeface="Poppins" panose="00000500000000000000" pitchFamily="2" charset="-18"/>
                <a:cs typeface="Poppins" panose="00000500000000000000" pitchFamily="2" charset="-18"/>
              </a:rPr>
              <a:t>T1: </a:t>
            </a:r>
            <a:r>
              <a:rPr lang="en-US" sz="1000" dirty="0">
                <a:latin typeface="Poppins" panose="00000500000000000000" pitchFamily="2" charset="-18"/>
                <a:cs typeface="Poppins" panose="00000500000000000000" pitchFamily="2" charset="-18"/>
              </a:rPr>
              <a:t>outdoor temp</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b="1" dirty="0">
                <a:latin typeface="Poppins" panose="00000500000000000000" pitchFamily="2" charset="-18"/>
                <a:cs typeface="Poppins" panose="00000500000000000000" pitchFamily="2" charset="-18"/>
              </a:rPr>
              <a:t>T4: </a:t>
            </a:r>
            <a:r>
              <a:rPr lang="en-US" sz="1000" dirty="0">
                <a:latin typeface="Poppins" panose="00000500000000000000" pitchFamily="2" charset="-18"/>
                <a:cs typeface="Poppins" panose="00000500000000000000" pitchFamily="2" charset="-18"/>
              </a:rPr>
              <a:t>room temp </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b="1" dirty="0">
                <a:latin typeface="Poppins" panose="00000500000000000000" pitchFamily="2" charset="-18"/>
                <a:cs typeface="Poppins" panose="00000500000000000000" pitchFamily="2" charset="-18"/>
              </a:rPr>
              <a:t>T3</a:t>
            </a:r>
            <a:r>
              <a:rPr lang="en-US" sz="1000" dirty="0">
                <a:latin typeface="Poppins" panose="00000500000000000000" pitchFamily="2" charset="-18"/>
                <a:cs typeface="Poppins" panose="00000500000000000000" pitchFamily="2" charset="-18"/>
              </a:rPr>
              <a:t>: supply air temp </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b="1" dirty="0">
                <a:latin typeface="Poppins" panose="00000500000000000000" pitchFamily="2" charset="-18"/>
                <a:cs typeface="Poppins" panose="00000500000000000000" pitchFamily="2" charset="-18"/>
              </a:rPr>
              <a:t>T5</a:t>
            </a:r>
            <a:r>
              <a:rPr lang="en-US" sz="1000" dirty="0">
                <a:latin typeface="Poppins" panose="00000500000000000000" pitchFamily="2" charset="-18"/>
                <a:cs typeface="Poppins" panose="00000500000000000000" pitchFamily="2" charset="-18"/>
              </a:rPr>
              <a:t>: return temp</a:t>
            </a:r>
            <a:endParaRPr lang="pl-PL" sz="1000" dirty="0">
              <a:latin typeface="Poppins" panose="00000500000000000000" pitchFamily="2" charset="-18"/>
              <a:cs typeface="Poppins" panose="00000500000000000000" pitchFamily="2" charset="-18"/>
            </a:endParaRPr>
          </a:p>
        </p:txBody>
      </p:sp>
      <p:sp>
        <p:nvSpPr>
          <p:cNvPr id="12" name="Prostokąt 11">
            <a:extLst>
              <a:ext uri="{FF2B5EF4-FFF2-40B4-BE49-F238E27FC236}">
                <a16:creationId xmlns:a16="http://schemas.microsoft.com/office/drawing/2014/main" xmlns="" id="{3ECC5E52-3785-F1F8-AFBC-2FDDEFDAFEF1}"/>
              </a:ext>
            </a:extLst>
          </p:cNvPr>
          <p:cNvSpPr/>
          <p:nvPr/>
        </p:nvSpPr>
        <p:spPr>
          <a:xfrm>
            <a:off x="9590775" y="3182900"/>
            <a:ext cx="2182126" cy="1688924"/>
          </a:xfrm>
          <a:prstGeom prst="rect">
            <a:avLst/>
          </a:prstGeom>
        </p:spPr>
        <p:txBody>
          <a:bodyPr wrap="square">
            <a:spAutoFit/>
          </a:bodyPr>
          <a:lstStyle/>
          <a:p>
            <a:pPr>
              <a:lnSpc>
                <a:spcPct val="150000"/>
              </a:lnSpc>
            </a:pPr>
            <a:r>
              <a:rPr lang="pl-PL" sz="1000" b="1" dirty="0">
                <a:latin typeface="Poppins" panose="00000500000000000000" pitchFamily="50" charset="-18"/>
                <a:cs typeface="Poppins" panose="00000500000000000000" pitchFamily="50" charset="-18"/>
              </a:rPr>
              <a:t>OPEN/CLOSE </a:t>
            </a:r>
            <a:r>
              <a:rPr lang="pl-PL" sz="1000" dirty="0" err="1">
                <a:latin typeface="Poppins" panose="00000500000000000000" pitchFamily="50" charset="-18"/>
                <a:cs typeface="Poppins" panose="00000500000000000000" pitchFamily="50" charset="-18"/>
              </a:rPr>
              <a:t>door</a:t>
            </a:r>
            <a:r>
              <a:rPr lang="pl-PL" sz="1000" dirty="0">
                <a:latin typeface="Poppins" panose="00000500000000000000" pitchFamily="50" charset="-18"/>
                <a:cs typeface="Poppins" panose="00000500000000000000" pitchFamily="50" charset="-18"/>
              </a:rPr>
              <a:t> status</a:t>
            </a:r>
          </a:p>
          <a:p>
            <a:pPr>
              <a:lnSpc>
                <a:spcPct val="150000"/>
              </a:lnSpc>
            </a:pPr>
            <a:r>
              <a:rPr lang="pl-PL" sz="1000" b="1" dirty="0">
                <a:latin typeface="Poppins" panose="00000500000000000000" pitchFamily="50" charset="-18"/>
                <a:cs typeface="Poppins" panose="00000500000000000000" pitchFamily="50" charset="-18"/>
              </a:rPr>
              <a:t>75% </a:t>
            </a:r>
            <a:r>
              <a:rPr lang="en-US" sz="1000" dirty="0">
                <a:latin typeface="Poppins" panose="00000500000000000000" pitchFamily="2" charset="-18"/>
                <a:cs typeface="Poppins" panose="00000500000000000000" pitchFamily="2" charset="-18"/>
              </a:rPr>
              <a:t>valve opening state</a:t>
            </a:r>
            <a:endParaRPr lang="pl-PL" sz="1000" dirty="0">
              <a:latin typeface="Poppins" panose="00000500000000000000" pitchFamily="2" charset="-18"/>
              <a:cs typeface="Poppins" panose="00000500000000000000" pitchFamily="2" charset="-18"/>
            </a:endParaRPr>
          </a:p>
          <a:p>
            <a:pPr>
              <a:lnSpc>
                <a:spcPct val="150000"/>
              </a:lnSpc>
            </a:pPr>
            <a:r>
              <a:rPr lang="pl-PL" sz="1000" b="1" dirty="0" err="1">
                <a:latin typeface="Poppins" panose="00000500000000000000" pitchFamily="50" charset="-18"/>
                <a:cs typeface="Poppins" panose="00000500000000000000" pitchFamily="50" charset="-18"/>
              </a:rPr>
              <a:t>Operation</a:t>
            </a:r>
            <a:r>
              <a:rPr lang="pl-PL" sz="1000" b="1" dirty="0">
                <a:latin typeface="Poppins" panose="00000500000000000000" pitchFamily="50" charset="-18"/>
                <a:cs typeface="Poppins" panose="00000500000000000000" pitchFamily="50" charset="-18"/>
              </a:rPr>
              <a:t> </a:t>
            </a:r>
            <a:r>
              <a:rPr lang="pl-PL" sz="1000" b="1" dirty="0" err="1">
                <a:latin typeface="Poppins" panose="00000500000000000000" pitchFamily="50" charset="-18"/>
                <a:cs typeface="Poppins" panose="00000500000000000000" pitchFamily="50" charset="-18"/>
              </a:rPr>
              <a:t>modes</a:t>
            </a:r>
            <a:r>
              <a:rPr lang="pl-PL" sz="1000" b="1" dirty="0">
                <a:latin typeface="Poppins" panose="00000500000000000000" pitchFamily="50" charset="-18"/>
                <a:cs typeface="Poppins" panose="00000500000000000000" pitchFamily="50" charset="-18"/>
              </a:rPr>
              <a:t>:</a:t>
            </a:r>
          </a:p>
          <a:p>
            <a:pPr>
              <a:lnSpc>
                <a:spcPct val="150000"/>
              </a:lnSpc>
            </a:pPr>
            <a:r>
              <a:rPr lang="pl-PL" sz="1000" b="1" dirty="0">
                <a:latin typeface="Poppins" panose="00000500000000000000" pitchFamily="50" charset="-18"/>
                <a:cs typeface="Poppins" panose="00000500000000000000" pitchFamily="50" charset="-18"/>
              </a:rPr>
              <a:t>HEAT/VENT</a:t>
            </a:r>
          </a:p>
          <a:p>
            <a:pPr>
              <a:lnSpc>
                <a:spcPct val="150000"/>
              </a:lnSpc>
            </a:pPr>
            <a:r>
              <a:rPr lang="pl-PL" sz="1000" b="1" dirty="0">
                <a:latin typeface="Poppins" panose="00000500000000000000" pitchFamily="50" charset="-18"/>
                <a:cs typeface="Poppins" panose="00000500000000000000" pitchFamily="50" charset="-18"/>
              </a:rPr>
              <a:t>ADDHEAT</a:t>
            </a:r>
          </a:p>
          <a:p>
            <a:pPr>
              <a:lnSpc>
                <a:spcPct val="150000"/>
              </a:lnSpc>
            </a:pPr>
            <a:r>
              <a:rPr lang="pl-PL" sz="1000" b="1" dirty="0">
                <a:latin typeface="Poppins" panose="00000500000000000000" pitchFamily="50" charset="-18"/>
                <a:cs typeface="Poppins" panose="00000500000000000000" pitchFamily="50" charset="-18"/>
              </a:rPr>
              <a:t>STANDBY</a:t>
            </a:r>
          </a:p>
          <a:p>
            <a:pPr>
              <a:lnSpc>
                <a:spcPct val="150000"/>
              </a:lnSpc>
            </a:pPr>
            <a:r>
              <a:rPr lang="pl-PL" sz="1000" b="1" dirty="0">
                <a:latin typeface="Poppins" panose="00000500000000000000" pitchFamily="50" charset="-18"/>
                <a:cs typeface="Poppins" panose="00000500000000000000" pitchFamily="50" charset="-18"/>
              </a:rPr>
              <a:t>PREHEAT</a:t>
            </a:r>
          </a:p>
        </p:txBody>
      </p:sp>
      <p:pic>
        <p:nvPicPr>
          <p:cNvPr id="4" name="Picture 6">
            <a:extLst>
              <a:ext uri="{FF2B5EF4-FFF2-40B4-BE49-F238E27FC236}">
                <a16:creationId xmlns:a16="http://schemas.microsoft.com/office/drawing/2014/main" xmlns="" id="{DD2DCBA9-DAE7-0509-2319-93731583D8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509" y="2314575"/>
            <a:ext cx="3708386" cy="3004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xmlns="" id="{68DD3241-F648-3B48-7AEE-1B69567C026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61362" y="2308916"/>
            <a:ext cx="3708387" cy="3010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197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4124847"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Heat exchanger antifreeze protection</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rostokąt 3">
            <a:extLst>
              <a:ext uri="{FF2B5EF4-FFF2-40B4-BE49-F238E27FC236}">
                <a16:creationId xmlns:a16="http://schemas.microsoft.com/office/drawing/2014/main" xmlns="" id="{D4A4EB51-B9F1-2AA9-9DFF-752D691CB645}"/>
              </a:ext>
            </a:extLst>
          </p:cNvPr>
          <p:cNvSpPr/>
          <p:nvPr/>
        </p:nvSpPr>
        <p:spPr>
          <a:xfrm rot="5400000">
            <a:off x="8974279" y="659267"/>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8" name="Obraz 7">
            <a:extLst>
              <a:ext uri="{FF2B5EF4-FFF2-40B4-BE49-F238E27FC236}">
                <a16:creationId xmlns:a16="http://schemas.microsoft.com/office/drawing/2014/main" xmlns="" id="{76671E4B-39E5-0A3C-A152-F768C26BBE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415439" y="1559737"/>
            <a:ext cx="4229004" cy="3401411"/>
          </a:xfrm>
          <a:prstGeom prst="rect">
            <a:avLst/>
          </a:prstGeom>
        </p:spPr>
      </p:pic>
      <p:pic>
        <p:nvPicPr>
          <p:cNvPr id="6" name="Obraz 5" descr="Obraz zawierający tekst&#10;&#10;Opis wygenerowany automatycznie">
            <a:extLst>
              <a:ext uri="{FF2B5EF4-FFF2-40B4-BE49-F238E27FC236}">
                <a16:creationId xmlns:a16="http://schemas.microsoft.com/office/drawing/2014/main" xmlns="" id="{9C43BC1B-FFFB-739B-84D7-5494FE326E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958" y="2550945"/>
            <a:ext cx="1094063" cy="1834834"/>
          </a:xfrm>
          <a:prstGeom prst="rect">
            <a:avLst/>
          </a:prstGeom>
        </p:spPr>
      </p:pic>
      <p:sp>
        <p:nvSpPr>
          <p:cNvPr id="9" name="pole tekstowe 8">
            <a:extLst>
              <a:ext uri="{FF2B5EF4-FFF2-40B4-BE49-F238E27FC236}">
                <a16:creationId xmlns:a16="http://schemas.microsoft.com/office/drawing/2014/main" xmlns="" id="{F10F8DB8-A183-310E-BA27-CDE2AA4B296F}"/>
              </a:ext>
            </a:extLst>
          </p:cNvPr>
          <p:cNvSpPr txBox="1"/>
          <p:nvPr/>
        </p:nvSpPr>
        <p:spPr>
          <a:xfrm>
            <a:off x="1907150" y="2550945"/>
            <a:ext cx="4661424" cy="553998"/>
          </a:xfrm>
          <a:prstGeom prst="rect">
            <a:avLst/>
          </a:prstGeom>
          <a:noFill/>
        </p:spPr>
        <p:txBody>
          <a:bodyPr wrap="square" rtlCol="0">
            <a:spAutoFit/>
          </a:bodyPr>
          <a:lstStyle/>
          <a:p>
            <a:r>
              <a:rPr lang="en-US" sz="1000" b="1" dirty="0">
                <a:latin typeface="Poppins" panose="00000500000000000000" pitchFamily="2" charset="-18"/>
                <a:cs typeface="Poppins" panose="00000500000000000000" pitchFamily="2" charset="-18"/>
              </a:rPr>
              <a:t>Heat exchanger antifreeze protection </a:t>
            </a:r>
            <a:r>
              <a:rPr lang="en-US" sz="1000" dirty="0">
                <a:latin typeface="Poppins" panose="00000500000000000000" pitchFamily="2" charset="-18"/>
                <a:cs typeface="Poppins" panose="00000500000000000000" pitchFamily="2" charset="-18"/>
              </a:rPr>
              <a:t>After the temperature drops below the set value, the fans are turned off and the valve is opened to 100%. Range: 5-10˚C </a:t>
            </a:r>
            <a:endParaRPr lang="pl-PL" sz="1000" dirty="0">
              <a:latin typeface="Poppins" panose="00000500000000000000" pitchFamily="2" charset="-18"/>
              <a:cs typeface="Poppins" panose="00000500000000000000" pitchFamily="2" charset="-18"/>
            </a:endParaRPr>
          </a:p>
        </p:txBody>
      </p:sp>
      <p:sp>
        <p:nvSpPr>
          <p:cNvPr id="11" name="pole tekstowe 10">
            <a:extLst>
              <a:ext uri="{FF2B5EF4-FFF2-40B4-BE49-F238E27FC236}">
                <a16:creationId xmlns:a16="http://schemas.microsoft.com/office/drawing/2014/main" xmlns="" id="{2FAF53B5-5DE7-77DD-C2E1-7ADDB7EC3820}"/>
              </a:ext>
            </a:extLst>
          </p:cNvPr>
          <p:cNvSpPr txBox="1"/>
          <p:nvPr/>
        </p:nvSpPr>
        <p:spPr>
          <a:xfrm>
            <a:off x="1288381" y="3299717"/>
            <a:ext cx="4661424" cy="400110"/>
          </a:xfrm>
          <a:prstGeom prst="rect">
            <a:avLst/>
          </a:prstGeom>
          <a:noFill/>
        </p:spPr>
        <p:txBody>
          <a:bodyPr wrap="square" rtlCol="0">
            <a:spAutoFit/>
          </a:bodyPr>
          <a:lstStyle/>
          <a:p>
            <a:r>
              <a:rPr lang="pl-PL" sz="1000" b="1" dirty="0">
                <a:latin typeface="Poppins" panose="00000500000000000000" pitchFamily="2" charset="-18"/>
                <a:cs typeface="Poppins" panose="00000500000000000000" pitchFamily="2" charset="-18"/>
              </a:rPr>
              <a:t>Antifreeze ON</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dirty="0">
                <a:latin typeface="Poppins" panose="00000500000000000000" pitchFamily="2" charset="-18"/>
                <a:cs typeface="Poppins" panose="00000500000000000000" pitchFamily="2" charset="-18"/>
              </a:rPr>
              <a:t>the antifreeze function is turned on</a:t>
            </a:r>
            <a:endParaRPr lang="pl-PL" sz="1000" dirty="0">
              <a:latin typeface="Poppins" panose="00000500000000000000" pitchFamily="2" charset="-18"/>
              <a:cs typeface="Poppins" panose="00000500000000000000" pitchFamily="2" charset="-18"/>
            </a:endParaRPr>
          </a:p>
        </p:txBody>
      </p:sp>
      <p:sp>
        <p:nvSpPr>
          <p:cNvPr id="12" name="pole tekstowe 11">
            <a:extLst>
              <a:ext uri="{FF2B5EF4-FFF2-40B4-BE49-F238E27FC236}">
                <a16:creationId xmlns:a16="http://schemas.microsoft.com/office/drawing/2014/main" xmlns="" id="{B014E1DA-F328-75CA-3A9C-1CF7A6A6B430}"/>
              </a:ext>
            </a:extLst>
          </p:cNvPr>
          <p:cNvSpPr txBox="1"/>
          <p:nvPr/>
        </p:nvSpPr>
        <p:spPr>
          <a:xfrm>
            <a:off x="1288381" y="3956210"/>
            <a:ext cx="4661424" cy="400110"/>
          </a:xfrm>
          <a:prstGeom prst="rect">
            <a:avLst/>
          </a:prstGeom>
          <a:noFill/>
        </p:spPr>
        <p:txBody>
          <a:bodyPr wrap="square" rtlCol="0">
            <a:spAutoFit/>
          </a:bodyPr>
          <a:lstStyle/>
          <a:p>
            <a:r>
              <a:rPr lang="pl-PL" sz="1000" b="1" dirty="0">
                <a:latin typeface="Poppins" panose="00000500000000000000" pitchFamily="2" charset="-18"/>
                <a:cs typeface="Poppins" panose="00000500000000000000" pitchFamily="2" charset="-18"/>
              </a:rPr>
              <a:t>Antifreeze OFF</a:t>
            </a:r>
            <a:r>
              <a:rPr lang="pl-PL" sz="1000" dirty="0">
                <a:latin typeface="Poppins" panose="00000500000000000000" pitchFamily="2" charset="-18"/>
                <a:cs typeface="Poppins" panose="00000500000000000000" pitchFamily="2" charset="-18"/>
              </a:rPr>
              <a:t/>
            </a:r>
            <a:br>
              <a:rPr lang="pl-PL" sz="1000" dirty="0">
                <a:latin typeface="Poppins" panose="00000500000000000000" pitchFamily="2" charset="-18"/>
                <a:cs typeface="Poppins" panose="00000500000000000000" pitchFamily="2" charset="-18"/>
              </a:rPr>
            </a:br>
            <a:r>
              <a:rPr lang="en-US" sz="1000" dirty="0">
                <a:latin typeface="Poppins" panose="00000500000000000000" pitchFamily="2" charset="-18"/>
                <a:cs typeface="Poppins" panose="00000500000000000000" pitchFamily="2" charset="-18"/>
              </a:rPr>
              <a:t>the antifreeze function is turned o</a:t>
            </a:r>
            <a:r>
              <a:rPr lang="pl-PL" sz="1000" dirty="0" err="1">
                <a:latin typeface="Poppins" panose="00000500000000000000" pitchFamily="2" charset="-18"/>
                <a:cs typeface="Poppins" panose="00000500000000000000" pitchFamily="2" charset="-18"/>
              </a:rPr>
              <a:t>ff</a:t>
            </a:r>
            <a:endParaRPr lang="pl-PL" sz="1000" dirty="0">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1293106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65227" cy="584775"/>
          </a:xfrm>
          <a:prstGeom prst="rect">
            <a:avLst/>
          </a:prstGeom>
          <a:noFill/>
        </p:spPr>
        <p:txBody>
          <a:bodyPr wrap="none" rtlCol="0">
            <a:spAutoFit/>
          </a:bodyPr>
          <a:lstStyle/>
          <a:p>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 control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Filter settings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rostokąt 3">
            <a:extLst>
              <a:ext uri="{FF2B5EF4-FFF2-40B4-BE49-F238E27FC236}">
                <a16:creationId xmlns:a16="http://schemas.microsoft.com/office/drawing/2014/main" xmlns="" id="{913A1A83-3A8A-58DC-E0D5-33D691C76BD7}"/>
              </a:ext>
            </a:extLst>
          </p:cNvPr>
          <p:cNvSpPr/>
          <p:nvPr/>
        </p:nvSpPr>
        <p:spPr>
          <a:xfrm rot="5400000">
            <a:off x="1934708" y="888298"/>
            <a:ext cx="1283011" cy="5152427"/>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6" name="Obraz 5">
            <a:extLst>
              <a:ext uri="{FF2B5EF4-FFF2-40B4-BE49-F238E27FC236}">
                <a16:creationId xmlns:a16="http://schemas.microsoft.com/office/drawing/2014/main" xmlns="" id="{D48362C4-366F-E63D-E07D-EFB65A452D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2315"/>
          <a:stretch/>
        </p:blipFill>
        <p:spPr>
          <a:xfrm>
            <a:off x="722179" y="5560373"/>
            <a:ext cx="1060415" cy="584667"/>
          </a:xfrm>
          <a:prstGeom prst="rect">
            <a:avLst/>
          </a:prstGeom>
        </p:spPr>
      </p:pic>
      <p:pic>
        <p:nvPicPr>
          <p:cNvPr id="11" name="Obraz 10">
            <a:extLst>
              <a:ext uri="{FF2B5EF4-FFF2-40B4-BE49-F238E27FC236}">
                <a16:creationId xmlns:a16="http://schemas.microsoft.com/office/drawing/2014/main" xmlns="" id="{5E658411-1C53-6DB6-5034-958EA2A8C68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80" b="55095"/>
          <a:stretch/>
        </p:blipFill>
        <p:spPr>
          <a:xfrm>
            <a:off x="5884729" y="5560372"/>
            <a:ext cx="1060415" cy="584667"/>
          </a:xfrm>
          <a:prstGeom prst="rect">
            <a:avLst/>
          </a:prstGeom>
        </p:spPr>
      </p:pic>
      <p:sp>
        <p:nvSpPr>
          <p:cNvPr id="14" name="pole tekstowe 13">
            <a:extLst>
              <a:ext uri="{FF2B5EF4-FFF2-40B4-BE49-F238E27FC236}">
                <a16:creationId xmlns:a16="http://schemas.microsoft.com/office/drawing/2014/main" xmlns="" id="{C2EB992B-549E-0E31-926F-AE7D242A8A44}"/>
              </a:ext>
            </a:extLst>
          </p:cNvPr>
          <p:cNvSpPr txBox="1"/>
          <p:nvPr/>
        </p:nvSpPr>
        <p:spPr>
          <a:xfrm>
            <a:off x="1288381" y="5659101"/>
            <a:ext cx="3815882" cy="707886"/>
          </a:xfrm>
          <a:prstGeom prst="rect">
            <a:avLst/>
          </a:prstGeom>
          <a:noFill/>
        </p:spPr>
        <p:txBody>
          <a:bodyPr wrap="square" rtlCol="0">
            <a:spAutoFit/>
          </a:bodyPr>
          <a:lstStyle/>
          <a:p>
            <a:r>
              <a:rPr lang="en-US" sz="1000" dirty="0">
                <a:latin typeface="Poppins" panose="00000500000000000000" pitchFamily="2" charset="-18"/>
                <a:cs typeface="Poppins" panose="00000500000000000000" pitchFamily="2" charset="-18"/>
              </a:rPr>
              <a:t>When the working time limit is reached, it will be displayed Prompt in the alarm menu. The value needs to be reset. The alarm does not affect the operation of the device.</a:t>
            </a:r>
            <a:endParaRPr lang="pl-PL" sz="1000" dirty="0">
              <a:latin typeface="Poppins" panose="00000500000000000000" pitchFamily="2" charset="-18"/>
              <a:cs typeface="Poppins" panose="00000500000000000000" pitchFamily="2" charset="-18"/>
            </a:endParaRPr>
          </a:p>
        </p:txBody>
      </p:sp>
      <p:sp>
        <p:nvSpPr>
          <p:cNvPr id="15" name="pole tekstowe 14">
            <a:extLst>
              <a:ext uri="{FF2B5EF4-FFF2-40B4-BE49-F238E27FC236}">
                <a16:creationId xmlns:a16="http://schemas.microsoft.com/office/drawing/2014/main" xmlns="" id="{D8577855-7424-75AA-D12E-8EDFDB6C9C6E}"/>
              </a:ext>
            </a:extLst>
          </p:cNvPr>
          <p:cNvSpPr txBox="1"/>
          <p:nvPr/>
        </p:nvSpPr>
        <p:spPr>
          <a:xfrm>
            <a:off x="6945144" y="5679573"/>
            <a:ext cx="2696999" cy="553998"/>
          </a:xfrm>
          <a:prstGeom prst="rect">
            <a:avLst/>
          </a:prstGeom>
          <a:noFill/>
        </p:spPr>
        <p:txBody>
          <a:bodyPr wrap="square" rtlCol="0">
            <a:spAutoFit/>
          </a:bodyPr>
          <a:lstStyle/>
          <a:p>
            <a:r>
              <a:rPr lang="en-US" sz="1000" dirty="0">
                <a:latin typeface="Poppins" panose="00000500000000000000" pitchFamily="2" charset="-18"/>
                <a:cs typeface="Poppins" panose="00000500000000000000" pitchFamily="2" charset="-18"/>
              </a:rPr>
              <a:t>The value must be set according to on the degree of contamination of the object</a:t>
            </a:r>
            <a:endParaRPr lang="pl-PL" sz="1000" dirty="0">
              <a:latin typeface="Poppins" panose="00000500000000000000" pitchFamily="2" charset="-18"/>
              <a:cs typeface="Poppins" panose="00000500000000000000" pitchFamily="2" charset="-18"/>
            </a:endParaRPr>
          </a:p>
        </p:txBody>
      </p:sp>
      <p:pic>
        <p:nvPicPr>
          <p:cNvPr id="5" name="Picture 2">
            <a:extLst>
              <a:ext uri="{FF2B5EF4-FFF2-40B4-BE49-F238E27FC236}">
                <a16:creationId xmlns:a16="http://schemas.microsoft.com/office/drawing/2014/main" xmlns="" id="{B5C3EF8B-E3BC-5C7E-6319-C6B05CBC45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0386" y="2439324"/>
            <a:ext cx="3771757" cy="30556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xmlns="" id="{37CE673A-AD7B-BE3F-C69F-BAF06221F50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421" y="2424763"/>
            <a:ext cx="3755955" cy="305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354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96EAE6A9-5C57-559E-1C34-321971944F72}"/>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317642" y="4645041"/>
              <a:ext cx="2417650" cy="954107"/>
            </a:xfrm>
            <a:prstGeom prst="rect">
              <a:avLst/>
            </a:prstGeom>
            <a:noFill/>
          </p:spPr>
          <p:txBody>
            <a:bodyPr wrap="none" rtlCol="0">
              <a:spAutoFit/>
            </a:bodyPr>
            <a:lstStyle/>
            <a:p>
              <a:r>
                <a:rPr lang="pl-PL" sz="2800" b="1" dirty="0" err="1">
                  <a:latin typeface="Poppins" panose="00000500000000000000" pitchFamily="2" charset="-18"/>
                  <a:cs typeface="Poppins" panose="00000500000000000000" pitchFamily="2" charset="-18"/>
                </a:rPr>
                <a:t>ELiS</a:t>
              </a:r>
              <a:r>
                <a:rPr lang="pl-PL" sz="2800" b="1" dirty="0">
                  <a:latin typeface="Poppins" panose="00000500000000000000" pitchFamily="2" charset="-18"/>
                  <a:cs typeface="Poppins" panose="00000500000000000000" pitchFamily="2" charset="-18"/>
                </a:rPr>
                <a:t> AX</a:t>
              </a:r>
            </a:p>
            <a:p>
              <a:r>
                <a:rPr lang="en-US" sz="2800" b="1" dirty="0">
                  <a:latin typeface="Poppins" panose="00000500000000000000" pitchFamily="2" charset="-18"/>
                  <a:cs typeface="Poppins" panose="00000500000000000000" pitchFamily="2" charset="-18"/>
                </a:rPr>
                <a:t>Accessories</a:t>
              </a:r>
              <a:endParaRPr lang="pl-PL" sz="2800" b="1" dirty="0">
                <a:latin typeface="Poppins" panose="00000500000000000000" pitchFamily="2" charset="-18"/>
                <a:cs typeface="Poppins" panose="00000500000000000000" pitchFamily="2" charset="-18"/>
              </a:endParaRPr>
            </a:p>
          </p:txBody>
        </p:sp>
      </p:gr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2278799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az 10">
            <a:extLst>
              <a:ext uri="{FF2B5EF4-FFF2-40B4-BE49-F238E27FC236}">
                <a16:creationId xmlns:a16="http://schemas.microsoft.com/office/drawing/2014/main" xmlns="" id="{2FDB3FA8-5AB0-66D8-D1D1-0696C5B69E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9319">
            <a:off x="5785151" y="1964922"/>
            <a:ext cx="5396866" cy="3035737"/>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716863" cy="338554"/>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Filter</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ole tekstowe 3">
            <a:extLst>
              <a:ext uri="{FF2B5EF4-FFF2-40B4-BE49-F238E27FC236}">
                <a16:creationId xmlns:a16="http://schemas.microsoft.com/office/drawing/2014/main" xmlns="" id="{1218BF57-6111-E532-0326-2E8043145D58}"/>
              </a:ext>
            </a:extLst>
          </p:cNvPr>
          <p:cNvSpPr txBox="1"/>
          <p:nvPr/>
        </p:nvSpPr>
        <p:spPr>
          <a:xfrm>
            <a:off x="631922" y="2141173"/>
            <a:ext cx="9564130" cy="1868910"/>
          </a:xfrm>
          <a:prstGeom prst="rect">
            <a:avLst/>
          </a:prstGeom>
          <a:noFill/>
        </p:spPr>
        <p:txBody>
          <a:bodyPr wrap="square">
            <a:spAutoFit/>
          </a:bodyPr>
          <a:lstStyle/>
          <a:p>
            <a:pPr algn="just">
              <a:lnSpc>
                <a:spcPct val="115000"/>
              </a:lnSpc>
              <a:spcBef>
                <a:spcPts val="200"/>
              </a:spcBef>
              <a:spcAft>
                <a:spcPts val="800"/>
              </a:spcAft>
              <a:tabLst>
                <a:tab pos="3601720" algn="l"/>
              </a:tabLst>
            </a:pPr>
            <a:r>
              <a:rPr lang="en-US" sz="1200" dirty="0">
                <a:latin typeface="Poppins" panose="00000500000000000000" pitchFamily="2" charset="-18"/>
                <a:cs typeface="Poppins" panose="00000500000000000000" pitchFamily="2" charset="-18"/>
              </a:rPr>
              <a:t>ISO COARSE 30% class air filter</a:t>
            </a:r>
            <a:r>
              <a:rPr lang="pl-PL" sz="1200" dirty="0">
                <a:latin typeface="Poppins" panose="00000500000000000000" pitchFamily="2" charset="-18"/>
                <a:cs typeface="Poppins" panose="00000500000000000000" pitchFamily="2" charset="-18"/>
              </a:rPr>
              <a:t> </a:t>
            </a:r>
            <a:r>
              <a:rPr lang="pl-PL" sz="1200" dirty="0" err="1">
                <a:latin typeface="Poppins" panose="00000500000000000000" pitchFamily="2" charset="-18"/>
                <a:cs typeface="Poppins" panose="00000500000000000000" pitchFamily="2" charset="-18"/>
              </a:rPr>
              <a:t>is</a:t>
            </a:r>
            <a:r>
              <a:rPr lang="pl-PL" sz="1200" dirty="0">
                <a:latin typeface="Poppins" panose="00000500000000000000" pitchFamily="2" charset="-18"/>
                <a:cs typeface="Poppins" panose="00000500000000000000" pitchFamily="2" charset="-18"/>
              </a:rPr>
              <a:t> </a:t>
            </a:r>
            <a:r>
              <a:rPr lang="en-US" sz="1200" dirty="0">
                <a:latin typeface="Poppins" panose="00000500000000000000" pitchFamily="2" charset="-18"/>
                <a:cs typeface="Poppins" panose="00000500000000000000" pitchFamily="2" charset="-18"/>
              </a:rPr>
              <a:t>recommended</a:t>
            </a:r>
            <a:r>
              <a:rPr lang="pl-PL" sz="1200" dirty="0">
                <a:latin typeface="Poppins" panose="00000500000000000000" pitchFamily="2" charset="-18"/>
                <a:cs typeface="Poppins" panose="00000500000000000000" pitchFamily="2" charset="-18"/>
              </a:rPr>
              <a:t> for</a:t>
            </a:r>
            <a:r>
              <a:rPr lang="pl-PL" sz="1200" b="0" dirty="0">
                <a:effectLst/>
                <a:latin typeface="Poppins" panose="00000500000000000000" pitchFamily="2" charset="-18"/>
                <a:ea typeface="Calibri" panose="020F0502020204030204" pitchFamily="34" charset="0"/>
                <a:cs typeface="Poppins" panose="00000500000000000000" pitchFamily="2" charset="-18"/>
              </a:rPr>
              <a:t>:</a:t>
            </a:r>
          </a:p>
          <a:p>
            <a:pPr algn="just">
              <a:lnSpc>
                <a:spcPct val="115000"/>
              </a:lnSpc>
              <a:spcBef>
                <a:spcPts val="200"/>
              </a:spcBef>
              <a:spcAft>
                <a:spcPts val="800"/>
              </a:spcAft>
              <a:tabLst>
                <a:tab pos="3601720" algn="l"/>
              </a:tabLst>
            </a:pPr>
            <a:endParaRPr lang="pl-PL" sz="1200" b="1" dirty="0">
              <a:effectLst/>
              <a:latin typeface="Poppins" panose="00000500000000000000" pitchFamily="2" charset="-18"/>
              <a:ea typeface="Calibri" panose="020F0502020204030204" pitchFamily="34" charset="0"/>
              <a:cs typeface="Poppins" panose="00000500000000000000" pitchFamily="2" charset="-18"/>
            </a:endParaRPr>
          </a:p>
          <a:p>
            <a:pPr marL="342900" lvl="0" indent="-342900" algn="just">
              <a:lnSpc>
                <a:spcPct val="115000"/>
              </a:lnSpc>
              <a:spcBef>
                <a:spcPts val="200"/>
              </a:spcBef>
              <a:spcAft>
                <a:spcPts val="800"/>
              </a:spcAft>
              <a:buFont typeface="Poppins Light" panose="00000400000000000000" pitchFamily="2" charset="-18"/>
              <a:buChar char="•"/>
              <a:tabLst>
                <a:tab pos="3601720" algn="l"/>
              </a:tabLst>
            </a:pPr>
            <a:r>
              <a:rPr lang="en-US" sz="1200" dirty="0">
                <a:latin typeface="Poppins" panose="00000500000000000000" pitchFamily="2" charset="-18"/>
                <a:cs typeface="Poppins" panose="00000500000000000000" pitchFamily="2" charset="-18"/>
              </a:rPr>
              <a:t>on roads with heavy traffic</a:t>
            </a:r>
            <a:endParaRPr lang="pl-PL" sz="1200" dirty="0">
              <a:latin typeface="Poppins" panose="00000500000000000000" pitchFamily="2" charset="-18"/>
              <a:cs typeface="Poppins" panose="00000500000000000000" pitchFamily="2" charset="-18"/>
            </a:endParaRPr>
          </a:p>
          <a:p>
            <a:pPr marL="342900" lvl="0" indent="-342900" algn="just">
              <a:lnSpc>
                <a:spcPct val="115000"/>
              </a:lnSpc>
              <a:spcBef>
                <a:spcPts val="200"/>
              </a:spcBef>
              <a:spcAft>
                <a:spcPts val="800"/>
              </a:spcAft>
              <a:buFont typeface="Poppins Light" panose="00000400000000000000" pitchFamily="2" charset="-18"/>
              <a:buChar char="•"/>
              <a:tabLst>
                <a:tab pos="3601720" algn="l"/>
              </a:tabLst>
            </a:pPr>
            <a:r>
              <a:rPr lang="en-US" sz="1200" dirty="0">
                <a:latin typeface="Poppins" panose="00000500000000000000" pitchFamily="2" charset="-18"/>
                <a:cs typeface="Poppins" panose="00000500000000000000" pitchFamily="2" charset="-18"/>
              </a:rPr>
              <a:t>at construction sites in heavy industry</a:t>
            </a:r>
            <a:r>
              <a:rPr lang="pl-PL" sz="1200" b="0" dirty="0">
                <a:effectLst/>
                <a:latin typeface="Poppins" panose="00000500000000000000" pitchFamily="2" charset="-18"/>
                <a:ea typeface="Calibri" panose="020F0502020204030204" pitchFamily="34" charset="0"/>
                <a:cs typeface="Poppins" panose="00000500000000000000" pitchFamily="2" charset="-18"/>
              </a:rPr>
              <a:t> </a:t>
            </a:r>
          </a:p>
          <a:p>
            <a:pPr lvl="0" algn="just">
              <a:lnSpc>
                <a:spcPct val="115000"/>
              </a:lnSpc>
              <a:spcBef>
                <a:spcPts val="200"/>
              </a:spcBef>
              <a:spcAft>
                <a:spcPts val="800"/>
              </a:spcAft>
              <a:tabLst>
                <a:tab pos="3601720" algn="l"/>
              </a:tabLst>
            </a:pPr>
            <a:r>
              <a:rPr lang="pl-PL" sz="1200" dirty="0">
                <a:latin typeface="Poppins" panose="00000500000000000000" pitchFamily="2" charset="-18"/>
                <a:ea typeface="Calibri" panose="020F0502020204030204" pitchFamily="34" charset="0"/>
                <a:cs typeface="Poppins" panose="00000500000000000000" pitchFamily="2" charset="-18"/>
              </a:rPr>
              <a:t/>
            </a:r>
            <a:br>
              <a:rPr lang="pl-PL" sz="1200" dirty="0">
                <a:latin typeface="Poppins" panose="00000500000000000000" pitchFamily="2" charset="-18"/>
                <a:ea typeface="Calibri" panose="020F0502020204030204" pitchFamily="34" charset="0"/>
                <a:cs typeface="Poppins" panose="00000500000000000000" pitchFamily="2" charset="-18"/>
              </a:rPr>
            </a:br>
            <a:r>
              <a:rPr lang="en-US" sz="1200" dirty="0">
                <a:latin typeface="Poppins" panose="00000500000000000000" pitchFamily="2" charset="-18"/>
                <a:cs typeface="Poppins" panose="00000500000000000000" pitchFamily="2" charset="-18"/>
              </a:rPr>
              <a:t>For each length of the curtain there is a filter of the appropriate length.</a:t>
            </a:r>
            <a:endParaRPr lang="pl-PL" sz="1200" dirty="0">
              <a:latin typeface="Poppins" panose="00000500000000000000" pitchFamily="2" charset="-18"/>
              <a:ea typeface="Calibri" panose="020F0502020204030204" pitchFamily="34" charset="0"/>
              <a:cs typeface="Poppins" panose="00000500000000000000" pitchFamily="2" charset="-18"/>
            </a:endParaRPr>
          </a:p>
        </p:txBody>
      </p:sp>
      <p:pic>
        <p:nvPicPr>
          <p:cNvPr id="6" name="Obraz 5" descr="Obraz zawierający tekst&#10;&#10;Opis wygenerowany automatycznie">
            <a:extLst>
              <a:ext uri="{FF2B5EF4-FFF2-40B4-BE49-F238E27FC236}">
                <a16:creationId xmlns:a16="http://schemas.microsoft.com/office/drawing/2014/main" xmlns="" id="{1D785470-E019-80C8-A941-EEA156F781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3051" y="4885618"/>
            <a:ext cx="2898747" cy="1352292"/>
          </a:xfrm>
          <a:prstGeom prst="rect">
            <a:avLst/>
          </a:prstGeom>
        </p:spPr>
      </p:pic>
      <p:pic>
        <p:nvPicPr>
          <p:cNvPr id="9" name="Obraz 8" descr="Obraz zawierający tekst&#10;&#10;Opis wygenerowany automatycznie">
            <a:extLst>
              <a:ext uri="{FF2B5EF4-FFF2-40B4-BE49-F238E27FC236}">
                <a16:creationId xmlns:a16="http://schemas.microsoft.com/office/drawing/2014/main" xmlns="" id="{758CCA27-C1EB-19DC-4D84-09E35FC975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53183" y="4740969"/>
            <a:ext cx="3076496" cy="1481625"/>
          </a:xfrm>
          <a:prstGeom prst="rect">
            <a:avLst/>
          </a:prstGeom>
        </p:spPr>
      </p:pic>
      <p:pic>
        <p:nvPicPr>
          <p:cNvPr id="13" name="Obraz 12" descr="Obraz zawierający tekst, urządzenie&#10;&#10;Opis wygenerowany automatycznie">
            <a:extLst>
              <a:ext uri="{FF2B5EF4-FFF2-40B4-BE49-F238E27FC236}">
                <a16:creationId xmlns:a16="http://schemas.microsoft.com/office/drawing/2014/main" xmlns="" id="{CEDACFD4-7AFB-958F-580D-D5DAB609FA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749" y="4895087"/>
            <a:ext cx="3254000" cy="1347502"/>
          </a:xfrm>
          <a:prstGeom prst="rect">
            <a:avLst/>
          </a:prstGeom>
        </p:spPr>
      </p:pic>
      <p:sp>
        <p:nvSpPr>
          <p:cNvPr id="15" name="pole tekstowe 14">
            <a:extLst>
              <a:ext uri="{FF2B5EF4-FFF2-40B4-BE49-F238E27FC236}">
                <a16:creationId xmlns:a16="http://schemas.microsoft.com/office/drawing/2014/main" xmlns="" id="{D01955E8-6D9F-A022-E699-3AADDC77A737}"/>
              </a:ext>
            </a:extLst>
          </p:cNvPr>
          <p:cNvSpPr txBox="1"/>
          <p:nvPr/>
        </p:nvSpPr>
        <p:spPr>
          <a:xfrm>
            <a:off x="930526" y="4409208"/>
            <a:ext cx="1917513" cy="338554"/>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Filter assembly:</a:t>
            </a:r>
            <a:endParaRPr lang="pl-PL" sz="1600" b="1" dirty="0">
              <a:latin typeface="Poppins" panose="00000500000000000000" pitchFamily="2" charset="-18"/>
              <a:cs typeface="Poppins" panose="00000500000000000000" pitchFamily="2" charset="-18"/>
            </a:endParaRPr>
          </a:p>
        </p:txBody>
      </p:sp>
      <p:sp>
        <p:nvSpPr>
          <p:cNvPr id="8" name="pole tekstowe 7">
            <a:extLst>
              <a:ext uri="{FF2B5EF4-FFF2-40B4-BE49-F238E27FC236}">
                <a16:creationId xmlns:a16="http://schemas.microsoft.com/office/drawing/2014/main" xmlns="" id="{45322D24-A313-B6B2-ED9F-1EE0F3A83ED3}"/>
              </a:ext>
            </a:extLst>
          </p:cNvPr>
          <p:cNvSpPr txBox="1"/>
          <p:nvPr/>
        </p:nvSpPr>
        <p:spPr>
          <a:xfrm>
            <a:off x="3303499" y="4815030"/>
            <a:ext cx="261610" cy="338554"/>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1</a:t>
            </a:r>
          </a:p>
        </p:txBody>
      </p:sp>
      <p:sp>
        <p:nvSpPr>
          <p:cNvPr id="12" name="pole tekstowe 11">
            <a:extLst>
              <a:ext uri="{FF2B5EF4-FFF2-40B4-BE49-F238E27FC236}">
                <a16:creationId xmlns:a16="http://schemas.microsoft.com/office/drawing/2014/main" xmlns="" id="{B87D610F-40D9-8DEC-F835-045616120359}"/>
              </a:ext>
            </a:extLst>
          </p:cNvPr>
          <p:cNvSpPr txBox="1"/>
          <p:nvPr/>
        </p:nvSpPr>
        <p:spPr>
          <a:xfrm>
            <a:off x="7018402" y="4808334"/>
            <a:ext cx="301686" cy="338554"/>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2</a:t>
            </a:r>
          </a:p>
        </p:txBody>
      </p:sp>
      <p:sp>
        <p:nvSpPr>
          <p:cNvPr id="14" name="pole tekstowe 13">
            <a:extLst>
              <a:ext uri="{FF2B5EF4-FFF2-40B4-BE49-F238E27FC236}">
                <a16:creationId xmlns:a16="http://schemas.microsoft.com/office/drawing/2014/main" xmlns="" id="{131799B0-07B6-BB58-B99C-FA7E3C63C03D}"/>
              </a:ext>
            </a:extLst>
          </p:cNvPr>
          <p:cNvSpPr txBox="1"/>
          <p:nvPr/>
        </p:nvSpPr>
        <p:spPr>
          <a:xfrm>
            <a:off x="10644659" y="4815030"/>
            <a:ext cx="308098" cy="338554"/>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3</a:t>
            </a:r>
          </a:p>
        </p:txBody>
      </p:sp>
    </p:spTree>
    <p:extLst>
      <p:ext uri="{BB962C8B-B14F-4D97-AF65-F5344CB8AC3E}">
        <p14:creationId xmlns:p14="http://schemas.microsoft.com/office/powerpoint/2010/main" val="3623690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305439"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Valve with actuator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SRX2d</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ole tekstowe 5">
            <a:extLst>
              <a:ext uri="{FF2B5EF4-FFF2-40B4-BE49-F238E27FC236}">
                <a16:creationId xmlns:a16="http://schemas.microsoft.com/office/drawing/2014/main" xmlns="" id="{90338065-AE3D-8B32-B014-E1340A9D5C0E}"/>
              </a:ext>
            </a:extLst>
          </p:cNvPr>
          <p:cNvSpPr txBox="1"/>
          <p:nvPr/>
        </p:nvSpPr>
        <p:spPr>
          <a:xfrm>
            <a:off x="631922" y="2141173"/>
            <a:ext cx="4756155" cy="2422458"/>
          </a:xfrm>
          <a:prstGeom prst="rect">
            <a:avLst/>
          </a:prstGeom>
          <a:noFill/>
        </p:spPr>
        <p:txBody>
          <a:bodyPr wrap="square">
            <a:spAutoFit/>
          </a:bodyPr>
          <a:lstStyle/>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The SRX2d valve and actuator kit:</a:t>
            </a:r>
            <a:endParaRPr lang="pl-PL" sz="1200" b="1" dirty="0">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r>
              <a:rPr lang="en-US" sz="1200" dirty="0">
                <a:latin typeface="Poppins" panose="00000500000000000000" pitchFamily="2" charset="-18"/>
                <a:cs typeface="Poppins" panose="00000500000000000000" pitchFamily="2" charset="-18"/>
              </a:rPr>
              <a:t>two-way balancing and control valve ¾” or 1 ¼”,</a:t>
            </a:r>
            <a:endParaRPr lang="pl-PL" sz="1200"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r>
              <a:rPr lang="en-US" sz="1200" dirty="0">
                <a:latin typeface="Poppins" panose="00000500000000000000" pitchFamily="2" charset="-18"/>
                <a:cs typeface="Poppins" panose="00000500000000000000" pitchFamily="2" charset="-18"/>
              </a:rPr>
              <a:t>0-10 V actuator for smooth regulation of the medium flow (24 V power supply), </a:t>
            </a:r>
            <a:endParaRPr lang="pl-PL" sz="1200"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r>
              <a:rPr lang="en-US" sz="1200" dirty="0">
                <a:latin typeface="Poppins" panose="00000500000000000000" pitchFamily="2" charset="-18"/>
                <a:cs typeface="Poppins" panose="00000500000000000000" pitchFamily="2" charset="-18"/>
              </a:rPr>
              <a:t>transformer 230/24V,</a:t>
            </a:r>
            <a:endParaRPr lang="pl-PL" sz="1200"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r>
              <a:rPr lang="en-US" sz="1200" dirty="0">
                <a:latin typeface="Poppins" panose="00000500000000000000" pitchFamily="2" charset="-18"/>
                <a:cs typeface="Poppins" panose="00000500000000000000" pitchFamily="2" charset="-18"/>
              </a:rPr>
              <a:t>set of cables for connecting the valve with an actuator to the transformer and the DRV module,</a:t>
            </a:r>
            <a:endParaRPr lang="pl-PL" sz="12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r>
              <a:rPr lang="en-US" sz="1200" dirty="0">
                <a:latin typeface="Poppins" panose="00000500000000000000" pitchFamily="2" charset="-18"/>
                <a:cs typeface="Poppins" panose="00000500000000000000" pitchFamily="2" charset="-18"/>
              </a:rPr>
              <a:t>installation instructions</a:t>
            </a:r>
            <a:r>
              <a:rPr lang="en-US" sz="1200" dirty="0"/>
              <a:t>.</a:t>
            </a:r>
            <a:endParaRPr lang="pl-PL" sz="1200" b="0" dirty="0">
              <a:effectLst/>
              <a:latin typeface="Poppins" panose="00000500000000000000" pitchFamily="50" charset="-18"/>
              <a:ea typeface="Calibri" panose="020F0502020204030204" pitchFamily="34" charset="0"/>
              <a:cs typeface="Poppins" panose="00000500000000000000" pitchFamily="50" charset="-18"/>
            </a:endParaRPr>
          </a:p>
        </p:txBody>
      </p:sp>
      <p:sp>
        <p:nvSpPr>
          <p:cNvPr id="8" name="pole tekstowe 7">
            <a:extLst>
              <a:ext uri="{FF2B5EF4-FFF2-40B4-BE49-F238E27FC236}">
                <a16:creationId xmlns:a16="http://schemas.microsoft.com/office/drawing/2014/main" xmlns="" id="{A9077207-AC74-C122-8ECA-85916BE8F348}"/>
              </a:ext>
            </a:extLst>
          </p:cNvPr>
          <p:cNvSpPr txBox="1"/>
          <p:nvPr/>
        </p:nvSpPr>
        <p:spPr>
          <a:xfrm>
            <a:off x="6096000" y="2017845"/>
            <a:ext cx="4756155" cy="3997248"/>
          </a:xfrm>
          <a:prstGeom prst="rect">
            <a:avLst/>
          </a:prstGeom>
          <a:noFill/>
        </p:spPr>
        <p:txBody>
          <a:bodyPr wrap="square">
            <a:spAutoFit/>
          </a:bodyPr>
          <a:lstStyle/>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Protection class: </a:t>
            </a:r>
            <a:r>
              <a:rPr lang="en-US" sz="1200" dirty="0">
                <a:latin typeface="Poppins" panose="00000500000000000000" pitchFamily="2" charset="-18"/>
                <a:cs typeface="Poppins" panose="00000500000000000000" pitchFamily="2" charset="-18"/>
              </a:rPr>
              <a:t>IP54,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Actuator rated voltage:</a:t>
            </a:r>
            <a:r>
              <a:rPr lang="en-US" sz="1200" dirty="0">
                <a:latin typeface="Poppins" panose="00000500000000000000" pitchFamily="2" charset="-18"/>
                <a:cs typeface="Poppins" panose="00000500000000000000" pitchFamily="2" charset="-18"/>
              </a:rPr>
              <a:t> AC/DC 24 V, (Transformer rated voltage: 230 V), 50 Hz,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pl-PL" sz="1200" b="1" dirty="0">
                <a:latin typeface="Poppins" panose="00000500000000000000" pitchFamily="2" charset="-18"/>
                <a:cs typeface="Poppins" panose="00000500000000000000" pitchFamily="2" charset="-18"/>
              </a:rPr>
              <a:t>M</a:t>
            </a:r>
            <a:r>
              <a:rPr lang="en-US" sz="1200" b="1" dirty="0" err="1">
                <a:latin typeface="Poppins" panose="00000500000000000000" pitchFamily="2" charset="-18"/>
                <a:cs typeface="Poppins" panose="00000500000000000000" pitchFamily="2" charset="-18"/>
              </a:rPr>
              <a:t>edium</a:t>
            </a:r>
            <a:r>
              <a:rPr lang="en-US" sz="1200" b="1" dirty="0">
                <a:latin typeface="Poppins" panose="00000500000000000000" pitchFamily="2" charset="-18"/>
                <a:cs typeface="Poppins" panose="00000500000000000000" pitchFamily="2" charset="-18"/>
              </a:rPr>
              <a:t> temperature: </a:t>
            </a:r>
            <a:r>
              <a:rPr lang="en-US" sz="1200" dirty="0">
                <a:latin typeface="Poppins" panose="00000500000000000000" pitchFamily="2" charset="-18"/>
                <a:cs typeface="Poppins" panose="00000500000000000000" pitchFamily="2" charset="-18"/>
              </a:rPr>
              <a:t>+120°C,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Working pressure: </a:t>
            </a:r>
            <a:r>
              <a:rPr lang="en-US" sz="1200" dirty="0">
                <a:latin typeface="Poppins" panose="00000500000000000000" pitchFamily="2" charset="-18"/>
                <a:cs typeface="Poppins" panose="00000500000000000000" pitchFamily="2" charset="-18"/>
              </a:rPr>
              <a:t>2.5MPa,</a:t>
            </a:r>
            <a:endParaRPr lang="pl-PL" sz="1200" b="0" dirty="0">
              <a:effectLst/>
              <a:latin typeface="Poppins" panose="00000500000000000000" pitchFamily="2" charset="-18"/>
              <a:ea typeface="Calibri" panose="020F0502020204030204" pitchFamily="34" charset="0"/>
              <a:cs typeface="Poppins" panose="00000500000000000000" pitchFamily="2" charset="-18"/>
            </a:endParaRPr>
          </a:p>
          <a:p>
            <a:pPr algn="just">
              <a:lnSpc>
                <a:spcPct val="115000"/>
              </a:lnSpc>
              <a:spcBef>
                <a:spcPts val="200"/>
              </a:spcBef>
              <a:spcAft>
                <a:spcPts val="800"/>
              </a:spcAft>
              <a:tabLst>
                <a:tab pos="3601720" algn="l"/>
              </a:tabLst>
            </a:pPr>
            <a:endParaRPr lang="pl-PL" sz="1200" b="0" dirty="0">
              <a:effectLst/>
              <a:latin typeface="Poppins" panose="00000500000000000000" pitchFamily="2" charset="-18"/>
              <a:ea typeface="Calibri" panose="020F0502020204030204" pitchFamily="34" charset="0"/>
              <a:cs typeface="Poppins" panose="00000500000000000000" pitchFamily="2" charset="-18"/>
            </a:endParaRPr>
          </a:p>
          <a:p>
            <a:pPr algn="just">
              <a:lnSpc>
                <a:spcPct val="115000"/>
              </a:lnSpc>
              <a:spcBef>
                <a:spcPts val="200"/>
              </a:spcBef>
              <a:spcAft>
                <a:spcPts val="800"/>
              </a:spcAft>
              <a:tabLst>
                <a:tab pos="3601720" algn="l"/>
              </a:tabLst>
            </a:pPr>
            <a:endParaRPr lang="pl-PL" sz="1200" b="0" dirty="0">
              <a:effectLst/>
              <a:latin typeface="Poppins" panose="00000500000000000000" pitchFamily="2" charset="-18"/>
              <a:ea typeface="Calibri" panose="020F0502020204030204" pitchFamily="34" charset="0"/>
              <a:cs typeface="Poppins" panose="00000500000000000000" pitchFamily="2" charset="-18"/>
            </a:endParaRPr>
          </a:p>
          <a:p>
            <a:pPr algn="just">
              <a:lnSpc>
                <a:spcPct val="115000"/>
              </a:lnSpc>
              <a:spcBef>
                <a:spcPts val="200"/>
              </a:spcBef>
              <a:spcAft>
                <a:spcPts val="800"/>
              </a:spcAft>
              <a:tabLst>
                <a:tab pos="3601720" algn="l"/>
              </a:tabLst>
            </a:pPr>
            <a:r>
              <a:rPr lang="pl-PL" sz="1200" b="1" dirty="0">
                <a:effectLst/>
                <a:latin typeface="Poppins" panose="00000500000000000000" pitchFamily="2" charset="-18"/>
                <a:ea typeface="Calibri" panose="020F0502020204030204" pitchFamily="34" charset="0"/>
                <a:cs typeface="Poppins" panose="00000500000000000000" pitchFamily="2" charset="-18"/>
              </a:rPr>
              <a:t>SRX2d 3/4":  </a:t>
            </a:r>
            <a:r>
              <a:rPr lang="en-US" sz="1200" dirty="0">
                <a:latin typeface="Poppins" panose="00000500000000000000" pitchFamily="2" charset="-18"/>
                <a:cs typeface="Poppins" panose="00000500000000000000" pitchFamily="2" charset="-18"/>
              </a:rPr>
              <a:t>Water flow range: 220 – 1330 l/h Running time: 50 s</a:t>
            </a:r>
            <a:endParaRPr lang="pl-PL" sz="1200" b="1" dirty="0">
              <a:effectLst/>
              <a:latin typeface="Poppins" panose="00000500000000000000" pitchFamily="2" charset="-18"/>
              <a:ea typeface="Calibri" panose="020F0502020204030204" pitchFamily="34" charset="0"/>
              <a:cs typeface="Poppins" panose="00000500000000000000" pitchFamily="2" charset="-18"/>
            </a:endParaRPr>
          </a:p>
          <a:p>
            <a:pPr algn="just">
              <a:lnSpc>
                <a:spcPct val="115000"/>
              </a:lnSpc>
              <a:spcBef>
                <a:spcPts val="200"/>
              </a:spcBef>
              <a:spcAft>
                <a:spcPts val="800"/>
              </a:spcAft>
              <a:tabLst>
                <a:tab pos="3601720" algn="l"/>
              </a:tabLst>
            </a:pPr>
            <a:r>
              <a:rPr lang="pl-PL" sz="1200" b="1" dirty="0">
                <a:effectLst/>
                <a:latin typeface="Poppins" panose="00000500000000000000" pitchFamily="2" charset="-18"/>
                <a:ea typeface="Calibri" panose="020F0502020204030204" pitchFamily="34" charset="0"/>
                <a:cs typeface="Poppins" panose="00000500000000000000" pitchFamily="2" charset="-18"/>
              </a:rPr>
              <a:t>SRX2d 1 1/4": </a:t>
            </a:r>
            <a:r>
              <a:rPr lang="en-US" sz="1200" dirty="0">
                <a:latin typeface="Poppins" panose="00000500000000000000" pitchFamily="2" charset="-18"/>
                <a:cs typeface="Poppins" panose="00000500000000000000" pitchFamily="2" charset="-18"/>
              </a:rPr>
              <a:t>Water flow range: 550 – 4001 l/h Running time: 55 s </a:t>
            </a:r>
            <a:r>
              <a:rPr lang="pl-PL" sz="1200" b="0" dirty="0">
                <a:effectLst/>
                <a:latin typeface="Poppins" panose="00000500000000000000" pitchFamily="50" charset="-18"/>
                <a:ea typeface="Calibri" panose="020F0502020204030204" pitchFamily="34" charset="0"/>
                <a:cs typeface="Poppins" panose="00000500000000000000" pitchFamily="50" charset="-18"/>
              </a:rPr>
              <a:t>	</a:t>
            </a:r>
          </a:p>
          <a:p>
            <a:pPr algn="just">
              <a:lnSpc>
                <a:spcPct val="115000"/>
              </a:lnSpc>
              <a:spcBef>
                <a:spcPts val="200"/>
              </a:spcBef>
              <a:spcAft>
                <a:spcPts val="800"/>
              </a:spcAft>
              <a:tabLst>
                <a:tab pos="3601720" algn="l"/>
              </a:tabLst>
            </a:pPr>
            <a:endParaRPr lang="pl-PL" sz="1200" b="0" dirty="0">
              <a:effectLst/>
              <a:latin typeface="Poppins" panose="00000500000000000000" pitchFamily="50" charset="-18"/>
              <a:ea typeface="Calibri" panose="020F0502020204030204" pitchFamily="34" charset="0"/>
              <a:cs typeface="Poppins" panose="00000500000000000000" pitchFamily="50"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pPr>
            <a:endParaRPr lang="pl-PL" sz="1200" b="0" dirty="0">
              <a:effectLst/>
              <a:latin typeface="Poppins" panose="00000500000000000000" pitchFamily="50" charset="-18"/>
              <a:ea typeface="Calibri" panose="020F0502020204030204" pitchFamily="34" charset="0"/>
              <a:cs typeface="Poppins" panose="00000500000000000000" pitchFamily="50" charset="-18"/>
            </a:endParaRPr>
          </a:p>
        </p:txBody>
      </p:sp>
      <p:pic>
        <p:nvPicPr>
          <p:cNvPr id="9" name="Obraz 8">
            <a:extLst>
              <a:ext uri="{FF2B5EF4-FFF2-40B4-BE49-F238E27FC236}">
                <a16:creationId xmlns:a16="http://schemas.microsoft.com/office/drawing/2014/main" xmlns="" id="{0FE76C09-F1FD-9732-CCC3-AAEB580E1093}"/>
              </a:ext>
            </a:extLst>
          </p:cNvPr>
          <p:cNvPicPr>
            <a:picLocks noChangeAspect="1"/>
          </p:cNvPicPr>
          <p:nvPr/>
        </p:nvPicPr>
        <p:blipFill>
          <a:blip r:embed="rId4"/>
          <a:stretch>
            <a:fillRect/>
          </a:stretch>
        </p:blipFill>
        <p:spPr>
          <a:xfrm>
            <a:off x="468066" y="4685999"/>
            <a:ext cx="1457318" cy="1310036"/>
          </a:xfrm>
          <a:prstGeom prst="rect">
            <a:avLst/>
          </a:prstGeom>
        </p:spPr>
      </p:pic>
      <p:pic>
        <p:nvPicPr>
          <p:cNvPr id="10" name="Obraz 9">
            <a:extLst>
              <a:ext uri="{FF2B5EF4-FFF2-40B4-BE49-F238E27FC236}">
                <a16:creationId xmlns:a16="http://schemas.microsoft.com/office/drawing/2014/main" xmlns="" id="{8F175848-E461-C2F4-C26E-E2D16E72EF7A}"/>
              </a:ext>
            </a:extLst>
          </p:cNvPr>
          <p:cNvPicPr>
            <a:picLocks noChangeAspect="1"/>
          </p:cNvPicPr>
          <p:nvPr/>
        </p:nvPicPr>
        <p:blipFill>
          <a:blip r:embed="rId5"/>
          <a:stretch>
            <a:fillRect/>
          </a:stretch>
        </p:blipFill>
        <p:spPr>
          <a:xfrm>
            <a:off x="2179808" y="4692977"/>
            <a:ext cx="1613489" cy="1310036"/>
          </a:xfrm>
          <a:prstGeom prst="rect">
            <a:avLst/>
          </a:prstGeom>
        </p:spPr>
      </p:pic>
      <p:pic>
        <p:nvPicPr>
          <p:cNvPr id="11" name="Obraz 10">
            <a:extLst>
              <a:ext uri="{FF2B5EF4-FFF2-40B4-BE49-F238E27FC236}">
                <a16:creationId xmlns:a16="http://schemas.microsoft.com/office/drawing/2014/main" xmlns="" id="{6100EFED-91B9-C233-0BA5-EB45BB8D348A}"/>
              </a:ext>
            </a:extLst>
          </p:cNvPr>
          <p:cNvPicPr>
            <a:picLocks noChangeAspect="1"/>
          </p:cNvPicPr>
          <p:nvPr/>
        </p:nvPicPr>
        <p:blipFill>
          <a:blip r:embed="rId6"/>
          <a:stretch>
            <a:fillRect/>
          </a:stretch>
        </p:blipFill>
        <p:spPr>
          <a:xfrm>
            <a:off x="4331755" y="4692977"/>
            <a:ext cx="1050907" cy="1310036"/>
          </a:xfrm>
          <a:prstGeom prst="rect">
            <a:avLst/>
          </a:prstGeom>
        </p:spPr>
      </p:pic>
    </p:spTree>
    <p:extLst>
      <p:ext uri="{BB962C8B-B14F-4D97-AF65-F5344CB8AC3E}">
        <p14:creationId xmlns:p14="http://schemas.microsoft.com/office/powerpoint/2010/main" val="2315708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262158"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Valve with actuator</a:t>
            </a:r>
            <a:endParaRPr lang="pl-PL" sz="1600" b="1" dirty="0">
              <a:latin typeface="Poppins" panose="00000500000000000000" pitchFamily="50" charset="-18"/>
              <a:cs typeface="Poppins" panose="00000500000000000000" pitchFamily="50" charset="-18"/>
            </a:endParaRPr>
          </a:p>
          <a:p>
            <a:r>
              <a:rPr lang="pl-PL" sz="1600" b="1" dirty="0">
                <a:latin typeface="Poppins" panose="00000500000000000000" pitchFamily="50" charset="-18"/>
                <a:cs typeface="Poppins" panose="00000500000000000000" pitchFamily="50" charset="-18"/>
              </a:rPr>
              <a:t>SRX3d</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6" name="pole tekstowe 5">
            <a:extLst>
              <a:ext uri="{FF2B5EF4-FFF2-40B4-BE49-F238E27FC236}">
                <a16:creationId xmlns:a16="http://schemas.microsoft.com/office/drawing/2014/main" xmlns="" id="{90338065-AE3D-8B32-B014-E1340A9D5C0E}"/>
              </a:ext>
            </a:extLst>
          </p:cNvPr>
          <p:cNvSpPr txBox="1"/>
          <p:nvPr/>
        </p:nvSpPr>
        <p:spPr>
          <a:xfrm>
            <a:off x="830509" y="2090749"/>
            <a:ext cx="4756155" cy="2676502"/>
          </a:xfrm>
          <a:prstGeom prst="rect">
            <a:avLst/>
          </a:prstGeom>
          <a:noFill/>
        </p:spPr>
        <p:txBody>
          <a:bodyPr wrap="square">
            <a:spAutoFit/>
          </a:bodyPr>
          <a:lstStyle/>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The SRX3d valve and actuator kit:</a:t>
            </a:r>
            <a:endParaRPr lang="pl-PL" sz="1200" b="1"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defRPr/>
            </a:pPr>
            <a:r>
              <a:rPr lang="en-US" sz="1200" dirty="0">
                <a:latin typeface="Poppins" panose="00000500000000000000" pitchFamily="2" charset="-18"/>
                <a:cs typeface="Poppins" panose="00000500000000000000" pitchFamily="2" charset="-18"/>
              </a:rPr>
              <a:t> ¾” three-way valve </a:t>
            </a:r>
            <a:endParaRPr lang="pl-PL" sz="1200"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defRPr/>
            </a:pPr>
            <a:r>
              <a:rPr lang="en-US" sz="1200" dirty="0">
                <a:latin typeface="Poppins" panose="00000500000000000000" pitchFamily="2" charset="-18"/>
                <a:cs typeface="Poppins" panose="00000500000000000000" pitchFamily="2" charset="-18"/>
              </a:rPr>
              <a:t>3-point actuator</a:t>
            </a:r>
            <a:endParaRPr lang="pl-PL" sz="1200" dirty="0">
              <a:latin typeface="Poppins" panose="00000500000000000000" pitchFamily="2" charset="-18"/>
              <a:cs typeface="Poppins" panose="00000500000000000000" pitchFamily="2" charset="-18"/>
            </a:endParaRPr>
          </a:p>
          <a:p>
            <a:pPr marL="171450" indent="-171450" algn="just">
              <a:lnSpc>
                <a:spcPct val="115000"/>
              </a:lnSpc>
              <a:spcBef>
                <a:spcPts val="200"/>
              </a:spcBef>
              <a:spcAft>
                <a:spcPts val="800"/>
              </a:spcAft>
              <a:buFont typeface="Arial" panose="020B0604020202020204" pitchFamily="34" charset="0"/>
              <a:buChar char="•"/>
              <a:tabLst>
                <a:tab pos="3601720" algn="l"/>
              </a:tabLst>
              <a:defRPr/>
            </a:pPr>
            <a:r>
              <a:rPr lang="en-US" sz="1200" dirty="0">
                <a:latin typeface="Poppins" panose="00000500000000000000" pitchFamily="2" charset="-18"/>
                <a:cs typeface="Poppins" panose="00000500000000000000" pitchFamily="2" charset="-18"/>
              </a:rPr>
              <a:t>installation instructions</a:t>
            </a:r>
            <a:endParaRPr lang="pl-PL" sz="1200" b="0" dirty="0">
              <a:effectLst/>
              <a:latin typeface="Poppins" panose="00000500000000000000" pitchFamily="2" charset="-18"/>
              <a:ea typeface="Calibri" panose="020F0502020204030204" pitchFamily="34" charset="0"/>
              <a:cs typeface="Poppins" panose="00000500000000000000" pitchFamily="2" charset="-18"/>
            </a:endParaRPr>
          </a:p>
          <a:p>
            <a:pPr algn="just">
              <a:lnSpc>
                <a:spcPct val="115000"/>
              </a:lnSpc>
              <a:spcBef>
                <a:spcPts val="200"/>
              </a:spcBef>
              <a:spcAft>
                <a:spcPts val="800"/>
              </a:spcAft>
              <a:tabLst>
                <a:tab pos="3601720" algn="l"/>
              </a:tabLst>
              <a:defRPr/>
            </a:pPr>
            <a:endParaRPr lang="pl-PL" sz="1200" dirty="0"/>
          </a:p>
          <a:p>
            <a:pPr marL="171450" indent="-171450" algn="just">
              <a:lnSpc>
                <a:spcPct val="115000"/>
              </a:lnSpc>
              <a:spcBef>
                <a:spcPts val="200"/>
              </a:spcBef>
              <a:spcAft>
                <a:spcPts val="800"/>
              </a:spcAft>
              <a:buFont typeface="Arial" panose="020B0604020202020204" pitchFamily="34" charset="0"/>
              <a:buChar char="•"/>
              <a:tabLst>
                <a:tab pos="3601720" algn="l"/>
              </a:tabLst>
              <a:defRPr/>
            </a:pPr>
            <a:endParaRPr lang="pl-PL" sz="1200" dirty="0"/>
          </a:p>
          <a:p>
            <a:pPr marL="171450" marR="0" lvl="0" indent="-171450" algn="just" defTabSz="914400" rtl="0" eaLnBrk="1" fontAlgn="auto" latinLnBrk="0" hangingPunct="1">
              <a:lnSpc>
                <a:spcPct val="115000"/>
              </a:lnSpc>
              <a:spcBef>
                <a:spcPts val="200"/>
              </a:spcBef>
              <a:spcAft>
                <a:spcPts val="800"/>
              </a:spcAft>
              <a:buClrTx/>
              <a:buSzTx/>
              <a:buFont typeface="Arial" panose="020B0604020202020204" pitchFamily="34" charset="0"/>
              <a:buChar char="•"/>
              <a:tabLst>
                <a:tab pos="3601720" algn="l"/>
              </a:tabLst>
              <a:defRPr/>
            </a:pPr>
            <a:endParaRPr kumimoji="0" lang="pl-PL" sz="1200" b="0" i="0" u="none" strike="noStrike" kern="1200" cap="none" spc="0" normalizeH="0" baseline="0" noProof="0" dirty="0">
              <a:ln>
                <a:noFill/>
              </a:ln>
              <a:solidFill>
                <a:prstClr val="black"/>
              </a:solidFill>
              <a:effectLst/>
              <a:uLnTx/>
              <a:uFillTx/>
              <a:latin typeface="Poppins" panose="00000500000000000000" pitchFamily="2" charset="-18"/>
              <a:ea typeface="+mn-ea"/>
              <a:cs typeface="Poppins" panose="00000500000000000000" pitchFamily="2" charset="-18"/>
            </a:endParaRPr>
          </a:p>
          <a:p>
            <a:pPr algn="just">
              <a:lnSpc>
                <a:spcPct val="115000"/>
              </a:lnSpc>
              <a:spcBef>
                <a:spcPts val="200"/>
              </a:spcBef>
              <a:spcAft>
                <a:spcPts val="800"/>
              </a:spcAft>
              <a:tabLst>
                <a:tab pos="3601720" algn="l"/>
              </a:tabLst>
            </a:pPr>
            <a:endParaRPr lang="pl-PL" sz="1200" dirty="0"/>
          </a:p>
        </p:txBody>
      </p:sp>
      <p:sp>
        <p:nvSpPr>
          <p:cNvPr id="8" name="pole tekstowe 7">
            <a:extLst>
              <a:ext uri="{FF2B5EF4-FFF2-40B4-BE49-F238E27FC236}">
                <a16:creationId xmlns:a16="http://schemas.microsoft.com/office/drawing/2014/main" xmlns="" id="{A9077207-AC74-C122-8ECA-85916BE8F348}"/>
              </a:ext>
            </a:extLst>
          </p:cNvPr>
          <p:cNvSpPr txBox="1"/>
          <p:nvPr/>
        </p:nvSpPr>
        <p:spPr>
          <a:xfrm>
            <a:off x="830509" y="4062706"/>
            <a:ext cx="4756155" cy="1997150"/>
          </a:xfrm>
          <a:prstGeom prst="rect">
            <a:avLst/>
          </a:prstGeom>
          <a:noFill/>
        </p:spPr>
        <p:txBody>
          <a:bodyPr wrap="square">
            <a:spAutoFit/>
          </a:bodyPr>
          <a:lstStyle/>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Protection class: </a:t>
            </a:r>
            <a:r>
              <a:rPr lang="en-US" sz="1200" dirty="0">
                <a:latin typeface="Poppins" panose="00000500000000000000" pitchFamily="2" charset="-18"/>
                <a:cs typeface="Poppins" panose="00000500000000000000" pitchFamily="2" charset="-18"/>
              </a:rPr>
              <a:t>IP40</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Actuator rated voltage: </a:t>
            </a:r>
            <a:r>
              <a:rPr lang="en-US" sz="1200" dirty="0">
                <a:latin typeface="Poppins" panose="00000500000000000000" pitchFamily="2" charset="-18"/>
                <a:cs typeface="Poppins" panose="00000500000000000000" pitchFamily="2" charset="-18"/>
              </a:rPr>
              <a:t>AC 230 V/50 Hz,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pl-PL" sz="1200" b="1" dirty="0">
                <a:latin typeface="Poppins" panose="00000500000000000000" pitchFamily="2" charset="-18"/>
                <a:cs typeface="Poppins" panose="00000500000000000000" pitchFamily="2" charset="-18"/>
              </a:rPr>
              <a:t>M</a:t>
            </a:r>
            <a:r>
              <a:rPr lang="en-US" sz="1200" b="1" dirty="0" err="1">
                <a:latin typeface="Poppins" panose="00000500000000000000" pitchFamily="2" charset="-18"/>
                <a:cs typeface="Poppins" panose="00000500000000000000" pitchFamily="2" charset="-18"/>
              </a:rPr>
              <a:t>edium</a:t>
            </a:r>
            <a:r>
              <a:rPr lang="en-US" sz="1200" b="1" dirty="0">
                <a:latin typeface="Poppins" panose="00000500000000000000" pitchFamily="2" charset="-18"/>
                <a:cs typeface="Poppins" panose="00000500000000000000" pitchFamily="2" charset="-18"/>
              </a:rPr>
              <a:t> temperature: </a:t>
            </a:r>
            <a:r>
              <a:rPr lang="en-US" sz="1200" dirty="0">
                <a:latin typeface="Poppins" panose="00000500000000000000" pitchFamily="2" charset="-18"/>
                <a:cs typeface="Poppins" panose="00000500000000000000" pitchFamily="2" charset="-18"/>
              </a:rPr>
              <a:t>+120°C,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Working pressure: </a:t>
            </a:r>
            <a:r>
              <a:rPr lang="en-US" sz="1200" dirty="0">
                <a:latin typeface="Poppins" panose="00000500000000000000" pitchFamily="2" charset="-18"/>
                <a:cs typeface="Poppins" panose="00000500000000000000" pitchFamily="2" charset="-18"/>
              </a:rPr>
              <a:t>1.0MPa,</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err="1">
                <a:latin typeface="Poppins" panose="00000500000000000000" pitchFamily="2" charset="-18"/>
                <a:cs typeface="Poppins" panose="00000500000000000000" pitchFamily="2" charset="-18"/>
              </a:rPr>
              <a:t>Kvs</a:t>
            </a:r>
            <a:r>
              <a:rPr lang="en-US" sz="1200" dirty="0">
                <a:latin typeface="Poppins" panose="00000500000000000000" pitchFamily="2" charset="-18"/>
                <a:cs typeface="Poppins" panose="00000500000000000000" pitchFamily="2" charset="-18"/>
              </a:rPr>
              <a:t>: 6.3 m3/h, </a:t>
            </a:r>
            <a:endParaRPr lang="pl-PL" sz="1200" dirty="0">
              <a:latin typeface="Poppins" panose="00000500000000000000" pitchFamily="2" charset="-18"/>
              <a:cs typeface="Poppins" panose="00000500000000000000" pitchFamily="2" charset="-18"/>
            </a:endParaRPr>
          </a:p>
          <a:p>
            <a:pPr algn="just">
              <a:lnSpc>
                <a:spcPct val="115000"/>
              </a:lnSpc>
              <a:spcBef>
                <a:spcPts val="200"/>
              </a:spcBef>
              <a:spcAft>
                <a:spcPts val="800"/>
              </a:spcAft>
              <a:tabLst>
                <a:tab pos="3601720" algn="l"/>
              </a:tabLst>
            </a:pPr>
            <a:r>
              <a:rPr lang="en-US" sz="1200" b="1" dirty="0">
                <a:latin typeface="Poppins" panose="00000500000000000000" pitchFamily="2" charset="-18"/>
                <a:cs typeface="Poppins" panose="00000500000000000000" pitchFamily="2" charset="-18"/>
              </a:rPr>
              <a:t>Closing time: </a:t>
            </a:r>
            <a:r>
              <a:rPr lang="en-US" sz="1200" dirty="0">
                <a:latin typeface="Poppins" panose="00000500000000000000" pitchFamily="2" charset="-18"/>
                <a:cs typeface="Poppins" panose="00000500000000000000" pitchFamily="2" charset="-18"/>
              </a:rPr>
              <a:t>140s</a:t>
            </a:r>
            <a:endParaRPr lang="pl-PL" sz="1200" b="0" dirty="0">
              <a:effectLst/>
              <a:latin typeface="Poppins" panose="00000500000000000000" pitchFamily="2" charset="-18"/>
              <a:ea typeface="Calibri" panose="020F0502020204030204" pitchFamily="34" charset="0"/>
              <a:cs typeface="Poppins" panose="00000500000000000000" pitchFamily="2" charset="-18"/>
            </a:endParaRPr>
          </a:p>
        </p:txBody>
      </p:sp>
      <p:pic>
        <p:nvPicPr>
          <p:cNvPr id="4" name="Obraz 3">
            <a:extLst>
              <a:ext uri="{FF2B5EF4-FFF2-40B4-BE49-F238E27FC236}">
                <a16:creationId xmlns:a16="http://schemas.microsoft.com/office/drawing/2014/main" xmlns="" id="{532BC531-8079-9107-4048-83CD14BC0D7B}"/>
              </a:ext>
            </a:extLst>
          </p:cNvPr>
          <p:cNvPicPr>
            <a:picLocks noChangeAspect="1"/>
          </p:cNvPicPr>
          <p:nvPr/>
        </p:nvPicPr>
        <p:blipFill>
          <a:blip r:embed="rId4"/>
          <a:stretch>
            <a:fillRect/>
          </a:stretch>
        </p:blipFill>
        <p:spPr>
          <a:xfrm>
            <a:off x="5882709" y="2354856"/>
            <a:ext cx="1619934" cy="1921318"/>
          </a:xfrm>
          <a:prstGeom prst="rect">
            <a:avLst/>
          </a:prstGeom>
        </p:spPr>
      </p:pic>
      <p:pic>
        <p:nvPicPr>
          <p:cNvPr id="5" name="Obraz 4">
            <a:extLst>
              <a:ext uri="{FF2B5EF4-FFF2-40B4-BE49-F238E27FC236}">
                <a16:creationId xmlns:a16="http://schemas.microsoft.com/office/drawing/2014/main" xmlns="" id="{B9438DD5-DEC4-A178-8606-E377764EBBFD}"/>
              </a:ext>
            </a:extLst>
          </p:cNvPr>
          <p:cNvPicPr>
            <a:picLocks noChangeAspect="1"/>
          </p:cNvPicPr>
          <p:nvPr/>
        </p:nvPicPr>
        <p:blipFill>
          <a:blip r:embed="rId5"/>
          <a:stretch>
            <a:fillRect/>
          </a:stretch>
        </p:blipFill>
        <p:spPr>
          <a:xfrm>
            <a:off x="7868502" y="2495409"/>
            <a:ext cx="3244796" cy="3134594"/>
          </a:xfrm>
          <a:prstGeom prst="rect">
            <a:avLst/>
          </a:prstGeom>
        </p:spPr>
      </p:pic>
    </p:spTree>
    <p:extLst>
      <p:ext uri="{BB962C8B-B14F-4D97-AF65-F5344CB8AC3E}">
        <p14:creationId xmlns:p14="http://schemas.microsoft.com/office/powerpoint/2010/main" val="2046002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38C5F998-EF00-879E-D49E-952D3E9DF151}"/>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2478564" cy="954107"/>
            </a:xfrm>
            <a:prstGeom prst="rect">
              <a:avLst/>
            </a:prstGeom>
            <a:noFill/>
          </p:spPr>
          <p:txBody>
            <a:bodyPr wrap="none" rtlCol="0">
              <a:spAutoFit/>
            </a:bodyPr>
            <a:lstStyle/>
            <a:p>
              <a:r>
                <a:rPr lang="en-US" sz="2800" b="1" dirty="0">
                  <a:latin typeface="Poppins" panose="00000500000000000000" pitchFamily="2" charset="-18"/>
                  <a:cs typeface="Poppins" panose="00000500000000000000" pitchFamily="2" charset="-18"/>
                </a:rPr>
                <a:t>Hydraulic</a:t>
              </a:r>
              <a:endParaRPr lang="pl-PL" sz="2800" b="1" dirty="0">
                <a:latin typeface="Poppins" panose="00000500000000000000" pitchFamily="2" charset="-18"/>
                <a:cs typeface="Poppins" panose="00000500000000000000" pitchFamily="2" charset="-18"/>
              </a:endParaRPr>
            </a:p>
            <a:p>
              <a:r>
                <a:rPr lang="en-US" sz="2800" b="1" dirty="0">
                  <a:latin typeface="Poppins" panose="00000500000000000000" pitchFamily="2" charset="-18"/>
                  <a:cs typeface="Poppins" panose="00000500000000000000" pitchFamily="2" charset="-18"/>
                </a:rPr>
                <a:t>connections</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2057835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010487" cy="584775"/>
          </a:xfrm>
          <a:prstGeom prst="rect">
            <a:avLst/>
          </a:prstGeom>
          <a:noFill/>
        </p:spPr>
        <p:txBody>
          <a:bodyPr wrap="none" rtlCol="0">
            <a:spAutoFit/>
          </a:bodyPr>
          <a:lstStyle/>
          <a:p>
            <a:r>
              <a:rPr lang="pl-PL" sz="1600" b="1" dirty="0">
                <a:latin typeface="Poppins" panose="00000500000000000000" pitchFamily="2" charset="-18"/>
                <a:cs typeface="Poppins" panose="00000500000000000000" pitchFamily="2" charset="-18"/>
              </a:rPr>
              <a:t>H</a:t>
            </a:r>
            <a:r>
              <a:rPr lang="en-US" sz="1600" b="1" dirty="0">
                <a:latin typeface="Poppins" panose="00000500000000000000" pitchFamily="2" charset="-18"/>
                <a:cs typeface="Poppins" panose="00000500000000000000" pitchFamily="2" charset="-18"/>
              </a:rPr>
              <a:t>eating medium</a:t>
            </a:r>
            <a:r>
              <a:rPr lang="pl-PL" sz="1600" b="1" dirty="0">
                <a:latin typeface="Poppins" panose="00000500000000000000" pitchFamily="2" charset="-18"/>
                <a:cs typeface="Poppins" panose="00000500000000000000" pitchFamily="2" charset="-18"/>
              </a:rPr>
              <a:t> </a:t>
            </a:r>
            <a:br>
              <a:rPr lang="pl-PL" sz="1600" b="1" dirty="0">
                <a:latin typeface="Poppins" panose="00000500000000000000" pitchFamily="2" charset="-18"/>
                <a:cs typeface="Poppins" panose="00000500000000000000" pitchFamily="2" charset="-18"/>
              </a:rPr>
            </a:br>
            <a:r>
              <a:rPr lang="pl-PL" sz="1600" b="1" dirty="0">
                <a:latin typeface="Poppins" panose="00000500000000000000" pitchFamily="2" charset="-18"/>
                <a:cs typeface="Poppins" panose="00000500000000000000" pitchFamily="2" charset="-18"/>
              </a:rPr>
              <a:t>d</a:t>
            </a:r>
            <a:r>
              <a:rPr lang="en-US" sz="1600" b="1" dirty="0" err="1">
                <a:latin typeface="Poppins" panose="00000500000000000000" pitchFamily="2" charset="-18"/>
                <a:cs typeface="Poppins" panose="00000500000000000000" pitchFamily="2" charset="-18"/>
              </a:rPr>
              <a:t>elivery</a:t>
            </a:r>
            <a:r>
              <a:rPr lang="en-US" sz="1600" b="1" dirty="0">
                <a:latin typeface="Poppins" panose="00000500000000000000" pitchFamily="2" charset="-18"/>
                <a:cs typeface="Poppins" panose="00000500000000000000" pitchFamily="2" charset="-18"/>
              </a:rPr>
              <a:t> place </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5" name="Obraz 4">
            <a:extLst>
              <a:ext uri="{FF2B5EF4-FFF2-40B4-BE49-F238E27FC236}">
                <a16:creationId xmlns:a16="http://schemas.microsoft.com/office/drawing/2014/main" xmlns="" id="{FA9AE57E-33A1-F671-5BAB-25D1DBB7FA29}"/>
              </a:ext>
            </a:extLst>
          </p:cNvPr>
          <p:cNvPicPr>
            <a:picLocks noChangeAspect="1"/>
          </p:cNvPicPr>
          <p:nvPr/>
        </p:nvPicPr>
        <p:blipFill>
          <a:blip r:embed="rId4"/>
          <a:stretch>
            <a:fillRect/>
          </a:stretch>
        </p:blipFill>
        <p:spPr>
          <a:xfrm>
            <a:off x="717959" y="2267181"/>
            <a:ext cx="4343409" cy="3070311"/>
          </a:xfrm>
          <a:prstGeom prst="rect">
            <a:avLst/>
          </a:prstGeom>
        </p:spPr>
      </p:pic>
      <p:pic>
        <p:nvPicPr>
          <p:cNvPr id="10" name="Obraz 9">
            <a:extLst>
              <a:ext uri="{FF2B5EF4-FFF2-40B4-BE49-F238E27FC236}">
                <a16:creationId xmlns:a16="http://schemas.microsoft.com/office/drawing/2014/main" xmlns="" id="{74978754-54C6-34AA-2ACC-31D8617D99D3}"/>
              </a:ext>
            </a:extLst>
          </p:cNvPr>
          <p:cNvPicPr>
            <a:picLocks noChangeAspect="1"/>
          </p:cNvPicPr>
          <p:nvPr/>
        </p:nvPicPr>
        <p:blipFill rotWithShape="1">
          <a:blip r:embed="rId5"/>
          <a:srcRect r="8970"/>
          <a:stretch/>
        </p:blipFill>
        <p:spPr>
          <a:xfrm>
            <a:off x="6173126" y="1535723"/>
            <a:ext cx="4841542" cy="3801769"/>
          </a:xfrm>
          <a:prstGeom prst="rect">
            <a:avLst/>
          </a:prstGeom>
        </p:spPr>
      </p:pic>
      <p:sp>
        <p:nvSpPr>
          <p:cNvPr id="12" name="pole tekstowe 9">
            <a:extLst>
              <a:ext uri="{FF2B5EF4-FFF2-40B4-BE49-F238E27FC236}">
                <a16:creationId xmlns:a16="http://schemas.microsoft.com/office/drawing/2014/main" xmlns="" id="{F4C171DB-3E83-6B4D-0ACD-B18BBA95801C}"/>
              </a:ext>
            </a:extLst>
          </p:cNvPr>
          <p:cNvSpPr txBox="1"/>
          <p:nvPr/>
        </p:nvSpPr>
        <p:spPr>
          <a:xfrm>
            <a:off x="494793" y="5694988"/>
            <a:ext cx="379623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Poppins" panose="00000500000000000000" pitchFamily="2" charset="-18"/>
                <a:cs typeface="Poppins" panose="00000500000000000000" pitchFamily="2" charset="-18"/>
              </a:rPr>
              <a:t>Place of supplying the heating medium</a:t>
            </a:r>
            <a:endPar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sp>
        <p:nvSpPr>
          <p:cNvPr id="13" name="pole tekstowe 11">
            <a:extLst>
              <a:ext uri="{FF2B5EF4-FFF2-40B4-BE49-F238E27FC236}">
                <a16:creationId xmlns:a16="http://schemas.microsoft.com/office/drawing/2014/main" xmlns="" id="{0AF5ACA6-7F6E-CBAA-0808-56915EA1A1AF}"/>
              </a:ext>
            </a:extLst>
          </p:cNvPr>
          <p:cNvSpPr txBox="1"/>
          <p:nvPr/>
        </p:nvSpPr>
        <p:spPr>
          <a:xfrm>
            <a:off x="6173126" y="5694988"/>
            <a:ext cx="1229824"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Poppins" panose="00000500000000000000" pitchFamily="2" charset="-18"/>
                <a:cs typeface="Poppins" panose="00000500000000000000" pitchFamily="2" charset="-18"/>
              </a:rPr>
              <a:t>Countering</a:t>
            </a:r>
            <a:endPar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cxnSp>
        <p:nvCxnSpPr>
          <p:cNvPr id="14" name="Łącznik prosty 13">
            <a:extLst>
              <a:ext uri="{FF2B5EF4-FFF2-40B4-BE49-F238E27FC236}">
                <a16:creationId xmlns:a16="http://schemas.microsoft.com/office/drawing/2014/main" xmlns="" id="{1CACF519-AE6E-DFB5-35FC-2AEF4BA50F38}"/>
              </a:ext>
            </a:extLst>
          </p:cNvPr>
          <p:cNvCxnSpPr>
            <a:cxnSpLocks/>
          </p:cNvCxnSpPr>
          <p:nvPr/>
        </p:nvCxnSpPr>
        <p:spPr>
          <a:xfrm>
            <a:off x="574281" y="5637123"/>
            <a:ext cx="4751345" cy="0"/>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a:extLst>
              <a:ext uri="{FF2B5EF4-FFF2-40B4-BE49-F238E27FC236}">
                <a16:creationId xmlns:a16="http://schemas.microsoft.com/office/drawing/2014/main" xmlns="" id="{E41577ED-D2D0-DF0A-B1A9-CCCC34E8CC77}"/>
              </a:ext>
            </a:extLst>
          </p:cNvPr>
          <p:cNvCxnSpPr>
            <a:cxnSpLocks/>
          </p:cNvCxnSpPr>
          <p:nvPr/>
        </p:nvCxnSpPr>
        <p:spPr>
          <a:xfrm>
            <a:off x="6263323" y="5628747"/>
            <a:ext cx="4751345"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13374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38C5F998-EF00-879E-D49E-952D3E9DF151}"/>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422417" y="4729518"/>
              <a:ext cx="1646605" cy="954107"/>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ELiS AX</a:t>
              </a:r>
              <a:br>
                <a:rPr lang="pl-PL" sz="2800" b="1" dirty="0">
                  <a:latin typeface="Poppins" panose="00000500000000000000" pitchFamily="50" charset="-18"/>
                  <a:cs typeface="Poppins" panose="00000500000000000000" pitchFamily="50" charset="-18"/>
                </a:rPr>
              </a:br>
              <a:r>
                <a:rPr lang="pl-PL" sz="2800" b="1" dirty="0">
                  <a:latin typeface="Poppins" panose="00000500000000000000" pitchFamily="50" charset="-18"/>
                  <a:cs typeface="Poppins" panose="00000500000000000000" pitchFamily="50" charset="-18"/>
                </a:rPr>
                <a:t>indeksy</a:t>
              </a: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3098949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21125" y="1384951"/>
            <a:ext cx="2010487" cy="584775"/>
          </a:xfrm>
          <a:prstGeom prst="rect">
            <a:avLst/>
          </a:prstGeom>
          <a:noFill/>
        </p:spPr>
        <p:txBody>
          <a:bodyPr wrap="none" rtlCol="0">
            <a:spAutoFit/>
          </a:bodyPr>
          <a:lstStyle/>
          <a:p>
            <a:r>
              <a:rPr lang="pl-PL" sz="1600" b="1" dirty="0" err="1">
                <a:solidFill>
                  <a:schemeClr val="tx1"/>
                </a:solidFill>
                <a:latin typeface="Poppins" panose="00000500000000000000" pitchFamily="50" charset="-18"/>
                <a:cs typeface="Poppins" panose="00000500000000000000" pitchFamily="50" charset="-18"/>
              </a:rPr>
              <a:t>Artickel</a:t>
            </a:r>
            <a:r>
              <a:rPr lang="pl-PL" sz="1600" b="1" dirty="0">
                <a:solidFill>
                  <a:schemeClr val="tx1"/>
                </a:solidFill>
                <a:latin typeface="Poppins" panose="00000500000000000000" pitchFamily="50" charset="-18"/>
                <a:cs typeface="Poppins" panose="00000500000000000000" pitchFamily="50" charset="-18"/>
              </a:rPr>
              <a:t> </a:t>
            </a:r>
            <a:r>
              <a:rPr lang="pl-PL" sz="1600" b="1" dirty="0" err="1">
                <a:solidFill>
                  <a:schemeClr val="tx1"/>
                </a:solidFill>
                <a:latin typeface="Poppins" panose="00000500000000000000" pitchFamily="50" charset="-18"/>
                <a:cs typeface="Poppins" panose="00000500000000000000" pitchFamily="50" charset="-18"/>
              </a:rPr>
              <a:t>numbers</a:t>
            </a:r>
            <a:endParaRPr lang="pl-PL" sz="1600" b="1" dirty="0">
              <a:solidFill>
                <a:schemeClr val="tx1"/>
              </a:solidFill>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graphicFrame>
        <p:nvGraphicFramePr>
          <p:cNvPr id="9" name="Tabela 7">
            <a:extLst>
              <a:ext uri="{FF2B5EF4-FFF2-40B4-BE49-F238E27FC236}">
                <a16:creationId xmlns:a16="http://schemas.microsoft.com/office/drawing/2014/main" xmlns="" id="{A0E66F05-AE4B-9588-9FC3-83893163BF09}"/>
              </a:ext>
            </a:extLst>
          </p:cNvPr>
          <p:cNvGraphicFramePr>
            <a:graphicFrameLocks noGrp="1"/>
          </p:cNvGraphicFramePr>
          <p:nvPr>
            <p:extLst>
              <p:ext uri="{D42A27DB-BD31-4B8C-83A1-F6EECF244321}">
                <p14:modId xmlns:p14="http://schemas.microsoft.com/office/powerpoint/2010/main" val="3908348928"/>
              </p:ext>
            </p:extLst>
          </p:nvPr>
        </p:nvGraphicFramePr>
        <p:xfrm>
          <a:off x="717958" y="2029767"/>
          <a:ext cx="3288129" cy="4462811"/>
        </p:xfrm>
        <a:graphic>
          <a:graphicData uri="http://schemas.openxmlformats.org/drawingml/2006/table">
            <a:tbl>
              <a:tblPr firstRow="1" bandRow="1">
                <a:tableStyleId>{2D5ABB26-0587-4C30-8999-92F81FD0307C}</a:tableStyleId>
              </a:tblPr>
              <a:tblGrid>
                <a:gridCol w="1823976">
                  <a:extLst>
                    <a:ext uri="{9D8B030D-6E8A-4147-A177-3AD203B41FA5}">
                      <a16:colId xmlns:a16="http://schemas.microsoft.com/office/drawing/2014/main" xmlns="" val="4211088854"/>
                    </a:ext>
                  </a:extLst>
                </a:gridCol>
                <a:gridCol w="1464153">
                  <a:extLst>
                    <a:ext uri="{9D8B030D-6E8A-4147-A177-3AD203B41FA5}">
                      <a16:colId xmlns:a16="http://schemas.microsoft.com/office/drawing/2014/main" xmlns="" val="788468139"/>
                    </a:ext>
                  </a:extLst>
                </a:gridCol>
              </a:tblGrid>
              <a:tr h="378831">
                <a:tc>
                  <a:txBody>
                    <a:bodyPr/>
                    <a:lstStyle/>
                    <a:p>
                      <a:pPr algn="l"/>
                      <a:r>
                        <a:rPr lang="pl-PL" sz="1000" b="1" dirty="0" err="1">
                          <a:solidFill>
                            <a:schemeClr val="tx1"/>
                          </a:solidFill>
                          <a:latin typeface="Poppins" panose="00000500000000000000" pitchFamily="50" charset="-18"/>
                          <a:cs typeface="Poppins" panose="00000500000000000000" pitchFamily="50" charset="-18"/>
                        </a:rPr>
                        <a:t>Air</a:t>
                      </a:r>
                      <a:r>
                        <a:rPr lang="pl-PL" sz="1000" b="1" dirty="0">
                          <a:solidFill>
                            <a:schemeClr val="tx1"/>
                          </a:solidFill>
                          <a:latin typeface="Poppins" panose="00000500000000000000" pitchFamily="50" charset="-18"/>
                          <a:cs typeface="Poppins" panose="00000500000000000000" pitchFamily="50" charset="-18"/>
                        </a:rPr>
                        <a:t> </a:t>
                      </a:r>
                      <a:r>
                        <a:rPr lang="pl-PL" sz="1000" b="1" dirty="0" err="1">
                          <a:solidFill>
                            <a:schemeClr val="tx1"/>
                          </a:solidFill>
                          <a:latin typeface="Poppins" panose="00000500000000000000" pitchFamily="50" charset="-18"/>
                          <a:cs typeface="Poppins" panose="00000500000000000000" pitchFamily="50" charset="-18"/>
                        </a:rPr>
                        <a:t>curtains</a:t>
                      </a:r>
                      <a:endParaRPr lang="pl-PL" sz="1000" b="1" dirty="0">
                        <a:solidFill>
                          <a:schemeClr val="tx1"/>
                        </a:solidFill>
                        <a:latin typeface="Poppins" panose="00000500000000000000" pitchFamily="50" charset="-18"/>
                        <a:cs typeface="Poppins" panose="00000500000000000000" pitchFamily="50" charset="-18"/>
                      </a:endParaRPr>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pl-PL" sz="1000" b="1" dirty="0" err="1">
                          <a:solidFill>
                            <a:schemeClr val="tx1"/>
                          </a:solidFill>
                          <a:latin typeface="Poppins" panose="00000500000000000000" pitchFamily="50" charset="-18"/>
                          <a:cs typeface="Poppins" panose="00000500000000000000" pitchFamily="50" charset="-18"/>
                        </a:rPr>
                        <a:t>Artickel</a:t>
                      </a:r>
                      <a:r>
                        <a:rPr lang="pl-PL" sz="1000" b="1" dirty="0">
                          <a:solidFill>
                            <a:schemeClr val="tx1"/>
                          </a:solidFill>
                          <a:latin typeface="Poppins" panose="00000500000000000000" pitchFamily="50" charset="-18"/>
                          <a:cs typeface="Poppins" panose="00000500000000000000" pitchFamily="50" charset="-18"/>
                        </a:rPr>
                        <a:t> </a:t>
                      </a:r>
                      <a:r>
                        <a:rPr lang="pl-PL" sz="1000" b="1" dirty="0" err="1">
                          <a:solidFill>
                            <a:schemeClr val="tx1"/>
                          </a:solidFill>
                          <a:latin typeface="Poppins" panose="00000500000000000000" pitchFamily="50" charset="-18"/>
                          <a:cs typeface="Poppins" panose="00000500000000000000" pitchFamily="50" charset="-18"/>
                        </a:rPr>
                        <a:t>number</a:t>
                      </a:r>
                      <a:endParaRPr lang="pl-PL" sz="1000" b="1" dirty="0">
                        <a:solidFill>
                          <a:schemeClr val="tx1"/>
                        </a:solidFill>
                        <a:latin typeface="Poppins" panose="00000500000000000000" pitchFamily="50" charset="-18"/>
                        <a:cs typeface="Poppins" panose="00000500000000000000" pitchFamily="50" charset="-18"/>
                      </a:endParaRPr>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71593922"/>
                  </a:ext>
                </a:extLst>
              </a:tr>
              <a:tr h="246710">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AX36-W3R-100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58833</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75192990"/>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AX36-W3R-150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58836</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32388147"/>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AX36-W3R-200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58837</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66656746"/>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AX36-W3R-250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58838</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93033696"/>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AX36-W4R-100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58839</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71780833"/>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AX36-W4R-150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58841</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31160862"/>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AX36-W4R-200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58842</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55426706"/>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AX36-W4R-250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58843</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48317795"/>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AX45-W3R-100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58844</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96136729"/>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AX45-W3R-150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58845</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67709221"/>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AX45-W3R-200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58846</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21834119"/>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AX45-W3R-250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58847</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36124517"/>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AX45-W4R-100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58848</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49710028"/>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AX45-W4R-150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58849</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03005095"/>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AX45-W4R-200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06303975"/>
                  </a:ext>
                </a:extLst>
              </a:tr>
              <a:tr h="255818">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AX45-W4R-250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58851</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38531785"/>
                  </a:ext>
                </a:extLst>
              </a:tr>
            </a:tbl>
          </a:graphicData>
        </a:graphic>
      </p:graphicFrame>
      <p:graphicFrame>
        <p:nvGraphicFramePr>
          <p:cNvPr id="10" name="Tabela 9">
            <a:extLst>
              <a:ext uri="{FF2B5EF4-FFF2-40B4-BE49-F238E27FC236}">
                <a16:creationId xmlns:a16="http://schemas.microsoft.com/office/drawing/2014/main" xmlns="" id="{3F8EE5FF-CFC0-8280-6DE0-13B4C0C3FC7B}"/>
              </a:ext>
            </a:extLst>
          </p:cNvPr>
          <p:cNvGraphicFramePr>
            <a:graphicFrameLocks noGrp="1"/>
          </p:cNvGraphicFramePr>
          <p:nvPr>
            <p:extLst>
              <p:ext uri="{D42A27DB-BD31-4B8C-83A1-F6EECF244321}">
                <p14:modId xmlns:p14="http://schemas.microsoft.com/office/powerpoint/2010/main" val="1344909308"/>
              </p:ext>
            </p:extLst>
          </p:nvPr>
        </p:nvGraphicFramePr>
        <p:xfrm>
          <a:off x="4662437" y="1101452"/>
          <a:ext cx="6982008" cy="1346912"/>
        </p:xfrm>
        <a:graphic>
          <a:graphicData uri="http://schemas.openxmlformats.org/drawingml/2006/table">
            <a:tbl>
              <a:tblPr firstRow="1" bandRow="1">
                <a:tableStyleId>{2D5ABB26-0587-4C30-8999-92F81FD0307C}</a:tableStyleId>
              </a:tblPr>
              <a:tblGrid>
                <a:gridCol w="5486398">
                  <a:extLst>
                    <a:ext uri="{9D8B030D-6E8A-4147-A177-3AD203B41FA5}">
                      <a16:colId xmlns:a16="http://schemas.microsoft.com/office/drawing/2014/main" xmlns="" val="4211088854"/>
                    </a:ext>
                  </a:extLst>
                </a:gridCol>
                <a:gridCol w="1495610">
                  <a:extLst>
                    <a:ext uri="{9D8B030D-6E8A-4147-A177-3AD203B41FA5}">
                      <a16:colId xmlns:a16="http://schemas.microsoft.com/office/drawing/2014/main" xmlns="" val="788468139"/>
                    </a:ext>
                  </a:extLst>
                </a:gridCol>
              </a:tblGrid>
              <a:tr h="351248">
                <a:tc>
                  <a:txBody>
                    <a:bodyPr/>
                    <a:lstStyle/>
                    <a:p>
                      <a:pPr algn="l"/>
                      <a:r>
                        <a:rPr lang="en-US" sz="1000" b="1" dirty="0">
                          <a:latin typeface="Poppins" panose="00000500000000000000" pitchFamily="2" charset="-18"/>
                          <a:cs typeface="Poppins" panose="00000500000000000000" pitchFamily="2" charset="-18"/>
                        </a:rPr>
                        <a:t>Filters</a:t>
                      </a:r>
                      <a:endParaRPr lang="pl-PL" sz="1000" b="1" dirty="0">
                        <a:solidFill>
                          <a:schemeClr val="tx1"/>
                        </a:solidFill>
                        <a:latin typeface="Poppins" panose="00000500000000000000" pitchFamily="2" charset="-18"/>
                        <a:cs typeface="Poppins" panose="00000500000000000000" pitchFamily="2" charset="-18"/>
                      </a:endParaRPr>
                    </a:p>
                  </a:txBody>
                  <a:tcPr anchor="b">
                    <a:lnR w="6350" cap="flat" cmpd="sng" algn="ctr">
                      <a:no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b="0" dirty="0" err="1">
                          <a:solidFill>
                            <a:schemeClr val="tx1"/>
                          </a:solidFill>
                          <a:latin typeface="Poppins" panose="00000500000000000000" pitchFamily="50" charset="-18"/>
                          <a:cs typeface="Poppins" panose="00000500000000000000" pitchFamily="50" charset="-18"/>
                        </a:rPr>
                        <a:t>Artickel</a:t>
                      </a:r>
                      <a:r>
                        <a:rPr lang="pl-PL" sz="1000" b="0" dirty="0">
                          <a:solidFill>
                            <a:schemeClr val="tx1"/>
                          </a:solidFill>
                          <a:latin typeface="Poppins" panose="00000500000000000000" pitchFamily="50" charset="-18"/>
                          <a:cs typeface="Poppins" panose="00000500000000000000" pitchFamily="50" charset="-18"/>
                        </a:rPr>
                        <a:t> </a:t>
                      </a:r>
                      <a:r>
                        <a:rPr lang="pl-PL" sz="1000" b="0" dirty="0" err="1">
                          <a:solidFill>
                            <a:schemeClr val="tx1"/>
                          </a:solidFill>
                          <a:latin typeface="Poppins" panose="00000500000000000000" pitchFamily="50" charset="-18"/>
                          <a:cs typeface="Poppins" panose="00000500000000000000" pitchFamily="50" charset="-18"/>
                        </a:rPr>
                        <a:t>number</a:t>
                      </a:r>
                      <a:endParaRPr lang="pl-PL" sz="1000" b="0" dirty="0">
                        <a:solidFill>
                          <a:schemeClr val="tx1"/>
                        </a:solidFill>
                        <a:latin typeface="Poppins" panose="00000500000000000000" pitchFamily="50" charset="-18"/>
                        <a:cs typeface="Poppins" panose="00000500000000000000" pitchFamily="50" charset="-18"/>
                      </a:endParaRPr>
                    </a:p>
                  </a:txBody>
                  <a:tcPr anchor="b">
                    <a:lnL w="6350" cap="flat" cmpd="sng" algn="ctr">
                      <a:no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71593922"/>
                  </a:ext>
                </a:extLst>
              </a:tr>
              <a:tr h="248916">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AX100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58910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75192990"/>
                  </a:ext>
                </a:extLst>
              </a:tr>
              <a:tr h="248916">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AX150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58911</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32388147"/>
                  </a:ext>
                </a:extLst>
              </a:tr>
              <a:tr h="248916">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AX200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58912</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66656746"/>
                  </a:ext>
                </a:extLst>
              </a:tr>
              <a:tr h="248916">
                <a:tc>
                  <a:txBody>
                    <a:bodyPr/>
                    <a:lstStyle/>
                    <a:p>
                      <a:pPr algn="l" fontAlgn="b"/>
                      <a:r>
                        <a:rPr lang="pl-PL" sz="1000" b="0" u="none" strike="noStrike" dirty="0">
                          <a:solidFill>
                            <a:schemeClr val="tx1"/>
                          </a:solidFill>
                          <a:effectLst/>
                          <a:latin typeface="Poppins" panose="00000500000000000000" pitchFamily="50" charset="-18"/>
                          <a:cs typeface="Poppins" panose="00000500000000000000" pitchFamily="50" charset="-18"/>
                        </a:rPr>
                        <a:t>ELiS AX250</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58913</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93033696"/>
                  </a:ext>
                </a:extLst>
              </a:tr>
            </a:tbl>
          </a:graphicData>
        </a:graphic>
      </p:graphicFrame>
      <p:graphicFrame>
        <p:nvGraphicFramePr>
          <p:cNvPr id="11" name="Tabela 10">
            <a:extLst>
              <a:ext uri="{FF2B5EF4-FFF2-40B4-BE49-F238E27FC236}">
                <a16:creationId xmlns:a16="http://schemas.microsoft.com/office/drawing/2014/main" xmlns="" id="{559E1AD1-A432-97B2-72DB-E409F5CBB8D7}"/>
              </a:ext>
            </a:extLst>
          </p:cNvPr>
          <p:cNvGraphicFramePr>
            <a:graphicFrameLocks noGrp="1"/>
          </p:cNvGraphicFramePr>
          <p:nvPr>
            <p:extLst>
              <p:ext uri="{D42A27DB-BD31-4B8C-83A1-F6EECF244321}">
                <p14:modId xmlns:p14="http://schemas.microsoft.com/office/powerpoint/2010/main" val="3559260796"/>
              </p:ext>
            </p:extLst>
          </p:nvPr>
        </p:nvGraphicFramePr>
        <p:xfrm>
          <a:off x="4662436" y="2641123"/>
          <a:ext cx="6982008" cy="1285035"/>
        </p:xfrm>
        <a:graphic>
          <a:graphicData uri="http://schemas.openxmlformats.org/drawingml/2006/table">
            <a:tbl>
              <a:tblPr firstRow="1" bandRow="1">
                <a:tableStyleId>{2D5ABB26-0587-4C30-8999-92F81FD0307C}</a:tableStyleId>
              </a:tblPr>
              <a:tblGrid>
                <a:gridCol w="5486399">
                  <a:extLst>
                    <a:ext uri="{9D8B030D-6E8A-4147-A177-3AD203B41FA5}">
                      <a16:colId xmlns:a16="http://schemas.microsoft.com/office/drawing/2014/main" xmlns="" val="1119371002"/>
                    </a:ext>
                  </a:extLst>
                </a:gridCol>
                <a:gridCol w="1495609">
                  <a:extLst>
                    <a:ext uri="{9D8B030D-6E8A-4147-A177-3AD203B41FA5}">
                      <a16:colId xmlns:a16="http://schemas.microsoft.com/office/drawing/2014/main" xmlns="" val="605701193"/>
                    </a:ext>
                  </a:extLst>
                </a:gridCol>
              </a:tblGrid>
              <a:tr h="411081">
                <a:tc>
                  <a:txBody>
                    <a:bodyPr/>
                    <a:lstStyle/>
                    <a:p>
                      <a:pPr algn="l"/>
                      <a:r>
                        <a:rPr lang="en-US" sz="1000" b="1" dirty="0">
                          <a:latin typeface="Poppins" panose="00000500000000000000" pitchFamily="2" charset="-18"/>
                          <a:cs typeface="Poppins" panose="00000500000000000000" pitchFamily="2" charset="-18"/>
                        </a:rPr>
                        <a:t>Valves with actuators</a:t>
                      </a:r>
                      <a:endParaRPr lang="pl-PL" sz="1000" b="1" dirty="0">
                        <a:solidFill>
                          <a:schemeClr val="tx1"/>
                        </a:solidFill>
                        <a:latin typeface="Poppins" panose="00000500000000000000" pitchFamily="2" charset="-18"/>
                        <a:cs typeface="Poppins" panose="00000500000000000000" pitchFamily="2" charset="-18"/>
                      </a:endParaRPr>
                    </a:p>
                  </a:txBody>
                  <a:tcPr anchor="b">
                    <a:lnR w="6350" cap="flat" cmpd="sng" algn="ctr">
                      <a:no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b="0" dirty="0" err="1">
                          <a:solidFill>
                            <a:schemeClr val="tx1"/>
                          </a:solidFill>
                          <a:latin typeface="Poppins" panose="00000500000000000000" pitchFamily="50" charset="-18"/>
                          <a:cs typeface="Poppins" panose="00000500000000000000" pitchFamily="50" charset="-18"/>
                        </a:rPr>
                        <a:t>Artickel</a:t>
                      </a:r>
                      <a:r>
                        <a:rPr lang="pl-PL" sz="1000" b="0" dirty="0">
                          <a:solidFill>
                            <a:schemeClr val="tx1"/>
                          </a:solidFill>
                          <a:latin typeface="Poppins" panose="00000500000000000000" pitchFamily="50" charset="-18"/>
                          <a:cs typeface="Poppins" panose="00000500000000000000" pitchFamily="50" charset="-18"/>
                        </a:rPr>
                        <a:t> </a:t>
                      </a:r>
                      <a:r>
                        <a:rPr lang="pl-PL" sz="1000" b="0" dirty="0" err="1">
                          <a:solidFill>
                            <a:schemeClr val="tx1"/>
                          </a:solidFill>
                          <a:latin typeface="Poppins" panose="00000500000000000000" pitchFamily="50" charset="-18"/>
                          <a:cs typeface="Poppins" panose="00000500000000000000" pitchFamily="50" charset="-18"/>
                        </a:rPr>
                        <a:t>number</a:t>
                      </a:r>
                      <a:endParaRPr lang="pl-PL" sz="1000" b="0" dirty="0">
                        <a:solidFill>
                          <a:schemeClr val="tx1"/>
                        </a:solidFill>
                        <a:latin typeface="Poppins" panose="00000500000000000000" pitchFamily="50" charset="-18"/>
                        <a:cs typeface="Poppins" panose="00000500000000000000" pitchFamily="50" charset="-18"/>
                      </a:endParaRPr>
                    </a:p>
                  </a:txBody>
                  <a:tcPr anchor="b">
                    <a:lnL w="6350" cap="flat" cmpd="sng" algn="ctr">
                      <a:no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97961682"/>
                  </a:ext>
                </a:extLst>
              </a:tr>
              <a:tr h="291318">
                <a:tc>
                  <a:txBody>
                    <a:bodyPr/>
                    <a:lstStyle/>
                    <a:p>
                      <a:pPr algn="l" fontAlgn="b"/>
                      <a:r>
                        <a:rPr lang="en-US" sz="1000" dirty="0">
                          <a:latin typeface="Poppins" panose="00000500000000000000" pitchFamily="2" charset="-18"/>
                          <a:cs typeface="Poppins" panose="00000500000000000000" pitchFamily="2" charset="-18"/>
                        </a:rPr>
                        <a:t>3/4" 2-way valve with actuator and transformer SRX2d 0-10 V, max. 1330 l/h</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59164</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94190987"/>
                  </a:ext>
                </a:extLst>
              </a:tr>
              <a:tr h="291318">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en-US" sz="1000" dirty="0">
                          <a:latin typeface="Poppins" panose="00000500000000000000" pitchFamily="2" charset="-18"/>
                          <a:cs typeface="Poppins" panose="00000500000000000000" pitchFamily="2" charset="-18"/>
                        </a:rPr>
                        <a:t>2-way valve 1 1/4" with actuator and transformer SRX2d 0-10 V, max. 4001 l/h</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pl-PL" sz="1000" b="0" u="none" strike="noStrike" dirty="0">
                          <a:solidFill>
                            <a:schemeClr val="tx1"/>
                          </a:solidFill>
                          <a:effectLst/>
                          <a:latin typeface="Poppins" panose="00000500000000000000" pitchFamily="50" charset="-18"/>
                          <a:cs typeface="Poppins" panose="00000500000000000000" pitchFamily="50" charset="-18"/>
                        </a:rPr>
                        <a:t>59165</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52408117"/>
                  </a:ext>
                </a:extLst>
              </a:tr>
              <a:tr h="291318">
                <a:tc>
                  <a:txBody>
                    <a:bodyPr/>
                    <a:lstStyle/>
                    <a:p>
                      <a:pPr algn="l" fontAlgn="b"/>
                      <a:r>
                        <a:rPr lang="en-US" sz="1000" dirty="0">
                          <a:latin typeface="Poppins" panose="00000500000000000000" pitchFamily="2" charset="-18"/>
                          <a:cs typeface="Poppins" panose="00000500000000000000" pitchFamily="2" charset="-18"/>
                        </a:rPr>
                        <a:t>3/4" 3-way valve with SRX3d 3 point actuator, </a:t>
                      </a:r>
                      <a:r>
                        <a:rPr lang="en-US" sz="1000" dirty="0" err="1">
                          <a:latin typeface="Poppins" panose="00000500000000000000" pitchFamily="2" charset="-18"/>
                          <a:cs typeface="Poppins" panose="00000500000000000000" pitchFamily="2" charset="-18"/>
                        </a:rPr>
                        <a:t>kvs</a:t>
                      </a:r>
                      <a:r>
                        <a:rPr lang="en-US" sz="1000" dirty="0">
                          <a:latin typeface="Poppins" panose="00000500000000000000" pitchFamily="2" charset="-18"/>
                          <a:cs typeface="Poppins" panose="00000500000000000000" pitchFamily="2" charset="-18"/>
                        </a:rPr>
                        <a:t> 6.3 m3/</a:t>
                      </a:r>
                      <a:r>
                        <a:rPr lang="pl-PL" sz="1000" b="0" u="none" strike="noStrike" dirty="0">
                          <a:solidFill>
                            <a:schemeClr val="tx1"/>
                          </a:solidFill>
                          <a:effectLst/>
                          <a:latin typeface="Poppins" panose="00000500000000000000" pitchFamily="2" charset="-18"/>
                          <a:cs typeface="Poppins" panose="00000500000000000000" pitchFamily="2" charset="-18"/>
                        </a:rPr>
                        <a:t>h</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59181</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74530114"/>
                  </a:ext>
                </a:extLst>
              </a:tr>
            </a:tbl>
          </a:graphicData>
        </a:graphic>
      </p:graphicFrame>
      <p:graphicFrame>
        <p:nvGraphicFramePr>
          <p:cNvPr id="12" name="Tabela 11">
            <a:extLst>
              <a:ext uri="{FF2B5EF4-FFF2-40B4-BE49-F238E27FC236}">
                <a16:creationId xmlns:a16="http://schemas.microsoft.com/office/drawing/2014/main" xmlns="" id="{4F21FDEE-D6F0-8842-41B4-05FA3D7AD6DB}"/>
              </a:ext>
            </a:extLst>
          </p:cNvPr>
          <p:cNvGraphicFramePr>
            <a:graphicFrameLocks noGrp="1"/>
          </p:cNvGraphicFramePr>
          <p:nvPr>
            <p:extLst>
              <p:ext uri="{D42A27DB-BD31-4B8C-83A1-F6EECF244321}">
                <p14:modId xmlns:p14="http://schemas.microsoft.com/office/powerpoint/2010/main" val="1678436886"/>
              </p:ext>
            </p:extLst>
          </p:nvPr>
        </p:nvGraphicFramePr>
        <p:xfrm>
          <a:off x="4662436" y="4050394"/>
          <a:ext cx="6982008" cy="1385765"/>
        </p:xfrm>
        <a:graphic>
          <a:graphicData uri="http://schemas.openxmlformats.org/drawingml/2006/table">
            <a:tbl>
              <a:tblPr firstRow="1" bandRow="1">
                <a:tableStyleId>{2D5ABB26-0587-4C30-8999-92F81FD0307C}</a:tableStyleId>
              </a:tblPr>
              <a:tblGrid>
                <a:gridCol w="5486863">
                  <a:extLst>
                    <a:ext uri="{9D8B030D-6E8A-4147-A177-3AD203B41FA5}">
                      <a16:colId xmlns:a16="http://schemas.microsoft.com/office/drawing/2014/main" xmlns="" val="4211088854"/>
                    </a:ext>
                  </a:extLst>
                </a:gridCol>
                <a:gridCol w="1495145">
                  <a:extLst>
                    <a:ext uri="{9D8B030D-6E8A-4147-A177-3AD203B41FA5}">
                      <a16:colId xmlns:a16="http://schemas.microsoft.com/office/drawing/2014/main" xmlns="" val="788468139"/>
                    </a:ext>
                  </a:extLst>
                </a:gridCol>
              </a:tblGrid>
              <a:tr h="538202">
                <a:tc>
                  <a:txBody>
                    <a:bodyPr/>
                    <a:lstStyle/>
                    <a:p>
                      <a:pPr algn="l"/>
                      <a:r>
                        <a:rPr lang="en-US" sz="1000" b="1" dirty="0">
                          <a:latin typeface="Poppins" panose="00000500000000000000" pitchFamily="2" charset="-18"/>
                          <a:cs typeface="Poppins" panose="00000500000000000000" pitchFamily="2" charset="-18"/>
                        </a:rPr>
                        <a:t>Console and bracket kits</a:t>
                      </a:r>
                      <a:endParaRPr lang="pl-PL" sz="1000" b="1" dirty="0">
                        <a:solidFill>
                          <a:schemeClr val="tx1"/>
                        </a:solidFill>
                        <a:latin typeface="Poppins" panose="00000500000000000000" pitchFamily="2" charset="-18"/>
                        <a:cs typeface="Poppins" panose="00000500000000000000" pitchFamily="2" charset="-18"/>
                      </a:endParaRPr>
                    </a:p>
                  </a:txBody>
                  <a:tcPr anchor="b">
                    <a:lnR w="6350" cap="flat" cmpd="sng" algn="ctr">
                      <a:no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b="0" dirty="0" err="1">
                          <a:solidFill>
                            <a:schemeClr val="tx1"/>
                          </a:solidFill>
                          <a:latin typeface="Poppins" panose="00000500000000000000" pitchFamily="50" charset="-18"/>
                          <a:cs typeface="Poppins" panose="00000500000000000000" pitchFamily="50" charset="-18"/>
                        </a:rPr>
                        <a:t>Artickel</a:t>
                      </a:r>
                      <a:r>
                        <a:rPr lang="pl-PL" sz="1000" b="0" dirty="0">
                          <a:solidFill>
                            <a:schemeClr val="tx1"/>
                          </a:solidFill>
                          <a:latin typeface="Poppins" panose="00000500000000000000" pitchFamily="50" charset="-18"/>
                          <a:cs typeface="Poppins" panose="00000500000000000000" pitchFamily="50" charset="-18"/>
                        </a:rPr>
                        <a:t> </a:t>
                      </a:r>
                      <a:r>
                        <a:rPr lang="pl-PL" sz="1000" b="0" dirty="0" err="1">
                          <a:solidFill>
                            <a:schemeClr val="tx1"/>
                          </a:solidFill>
                          <a:latin typeface="Poppins" panose="00000500000000000000" pitchFamily="50" charset="-18"/>
                          <a:cs typeface="Poppins" panose="00000500000000000000" pitchFamily="50" charset="-18"/>
                        </a:rPr>
                        <a:t>number</a:t>
                      </a:r>
                      <a:endParaRPr lang="pl-PL" sz="1000" b="0" dirty="0">
                        <a:solidFill>
                          <a:schemeClr val="tx1"/>
                        </a:solidFill>
                        <a:latin typeface="Poppins" panose="00000500000000000000" pitchFamily="50" charset="-18"/>
                        <a:cs typeface="Poppins" panose="00000500000000000000" pitchFamily="50" charset="-18"/>
                      </a:endParaRPr>
                    </a:p>
                  </a:txBody>
                  <a:tcPr anchor="b">
                    <a:lnL w="6350" cap="flat" cmpd="sng" algn="ctr">
                      <a:no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71593922"/>
                  </a:ext>
                </a:extLst>
              </a:tr>
              <a:tr h="282521">
                <a:tc>
                  <a:txBody>
                    <a:bodyPr/>
                    <a:lstStyle/>
                    <a:p>
                      <a:pPr algn="l" fontAlgn="b"/>
                      <a:r>
                        <a:rPr lang="en-US" sz="1000" dirty="0">
                          <a:latin typeface="Poppins" panose="00000500000000000000" pitchFamily="2" charset="-18"/>
                          <a:cs typeface="Poppins" panose="00000500000000000000" pitchFamily="2" charset="-18"/>
                        </a:rPr>
                        <a:t>set of consoles for horizontal installation </a:t>
                      </a:r>
                      <a:r>
                        <a:rPr lang="en-US" sz="1000" dirty="0" err="1">
                          <a:latin typeface="Poppins" panose="00000500000000000000" pitchFamily="2" charset="-18"/>
                          <a:cs typeface="Poppins" panose="00000500000000000000" pitchFamily="2" charset="-18"/>
                        </a:rPr>
                        <a:t>ELiS</a:t>
                      </a:r>
                      <a:r>
                        <a:rPr lang="en-US" sz="1000" dirty="0">
                          <a:latin typeface="Poppins" panose="00000500000000000000" pitchFamily="2" charset="-18"/>
                          <a:cs typeface="Poppins" panose="00000500000000000000" pitchFamily="2" charset="-18"/>
                        </a:rPr>
                        <a:t> AX 100/150/200</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58944</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75192990"/>
                  </a:ext>
                </a:extLst>
              </a:tr>
              <a:tr h="282521">
                <a:tc>
                  <a:txBody>
                    <a:bodyPr/>
                    <a:lstStyle/>
                    <a:p>
                      <a:pPr algn="l" fontAlgn="b"/>
                      <a:r>
                        <a:rPr lang="en-US" sz="1000" dirty="0">
                          <a:latin typeface="Poppins" panose="00000500000000000000" pitchFamily="2" charset="-18"/>
                          <a:cs typeface="Poppins" panose="00000500000000000000" pitchFamily="2" charset="-18"/>
                        </a:rPr>
                        <a:t>set of consoles for horizontal installation </a:t>
                      </a:r>
                      <a:r>
                        <a:rPr lang="en-US" sz="1000" dirty="0" err="1">
                          <a:latin typeface="Poppins" panose="00000500000000000000" pitchFamily="2" charset="-18"/>
                          <a:cs typeface="Poppins" panose="00000500000000000000" pitchFamily="2" charset="-18"/>
                        </a:rPr>
                        <a:t>ELiS</a:t>
                      </a:r>
                      <a:r>
                        <a:rPr lang="en-US" sz="1000" dirty="0">
                          <a:latin typeface="Poppins" panose="00000500000000000000" pitchFamily="2" charset="-18"/>
                          <a:cs typeface="Poppins" panose="00000500000000000000" pitchFamily="2" charset="-18"/>
                        </a:rPr>
                        <a:t> AX 250</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58945</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32388147"/>
                  </a:ext>
                </a:extLst>
              </a:tr>
              <a:tr h="282521">
                <a:tc>
                  <a:txBody>
                    <a:bodyPr/>
                    <a:lstStyle/>
                    <a:p>
                      <a:pPr algn="l" fontAlgn="b"/>
                      <a:r>
                        <a:rPr lang="en-US" sz="1000" dirty="0">
                          <a:latin typeface="Poppins" panose="00000500000000000000" pitchFamily="2" charset="-18"/>
                          <a:cs typeface="Poppins" panose="00000500000000000000" pitchFamily="2" charset="-18"/>
                        </a:rPr>
                        <a:t>set of brackets for vertical mounting of </a:t>
                      </a:r>
                      <a:r>
                        <a:rPr lang="en-US" sz="1000" dirty="0" err="1">
                          <a:latin typeface="Poppins" panose="00000500000000000000" pitchFamily="2" charset="-18"/>
                          <a:cs typeface="Poppins" panose="00000500000000000000" pitchFamily="2" charset="-18"/>
                        </a:rPr>
                        <a:t>ELiS</a:t>
                      </a:r>
                      <a:r>
                        <a:rPr lang="en-US" sz="1000" dirty="0">
                          <a:latin typeface="Poppins" panose="00000500000000000000" pitchFamily="2" charset="-18"/>
                          <a:cs typeface="Poppins" panose="00000500000000000000" pitchFamily="2" charset="-18"/>
                        </a:rPr>
                        <a:t> AX</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58947</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b">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66656746"/>
                  </a:ext>
                </a:extLst>
              </a:tr>
            </a:tbl>
          </a:graphicData>
        </a:graphic>
      </p:graphicFrame>
      <p:graphicFrame>
        <p:nvGraphicFramePr>
          <p:cNvPr id="13" name="Tabela 12">
            <a:extLst>
              <a:ext uri="{FF2B5EF4-FFF2-40B4-BE49-F238E27FC236}">
                <a16:creationId xmlns:a16="http://schemas.microsoft.com/office/drawing/2014/main" xmlns="" id="{CA466FF3-B03F-0FDF-26C4-2BCD88E52158}"/>
              </a:ext>
            </a:extLst>
          </p:cNvPr>
          <p:cNvGraphicFramePr>
            <a:graphicFrameLocks noGrp="1"/>
          </p:cNvGraphicFramePr>
          <p:nvPr>
            <p:extLst>
              <p:ext uri="{D42A27DB-BD31-4B8C-83A1-F6EECF244321}">
                <p14:modId xmlns:p14="http://schemas.microsoft.com/office/powerpoint/2010/main" val="3286767525"/>
              </p:ext>
            </p:extLst>
          </p:nvPr>
        </p:nvGraphicFramePr>
        <p:xfrm>
          <a:off x="4662436" y="5507628"/>
          <a:ext cx="6982008" cy="984944"/>
        </p:xfrm>
        <a:graphic>
          <a:graphicData uri="http://schemas.openxmlformats.org/drawingml/2006/table">
            <a:tbl>
              <a:tblPr firstRow="1" bandRow="1">
                <a:tableStyleId>{2D5ABB26-0587-4C30-8999-92F81FD0307C}</a:tableStyleId>
              </a:tblPr>
              <a:tblGrid>
                <a:gridCol w="5486863">
                  <a:extLst>
                    <a:ext uri="{9D8B030D-6E8A-4147-A177-3AD203B41FA5}">
                      <a16:colId xmlns:a16="http://schemas.microsoft.com/office/drawing/2014/main" xmlns="" val="864862619"/>
                    </a:ext>
                  </a:extLst>
                </a:gridCol>
                <a:gridCol w="1495145">
                  <a:extLst>
                    <a:ext uri="{9D8B030D-6E8A-4147-A177-3AD203B41FA5}">
                      <a16:colId xmlns:a16="http://schemas.microsoft.com/office/drawing/2014/main" xmlns="" val="4116185042"/>
                    </a:ext>
                  </a:extLst>
                </a:gridCol>
              </a:tblGrid>
              <a:tr h="407452">
                <a:tc>
                  <a:txBody>
                    <a:bodyPr/>
                    <a:lstStyle/>
                    <a:p>
                      <a:pPr algn="l"/>
                      <a:r>
                        <a:rPr lang="en-US" sz="1000" b="1" dirty="0">
                          <a:latin typeface="Poppins" panose="00000500000000000000" pitchFamily="2" charset="-18"/>
                          <a:cs typeface="Poppins" panose="00000500000000000000" pitchFamily="2" charset="-18"/>
                        </a:rPr>
                        <a:t>Control elements</a:t>
                      </a:r>
                      <a:endParaRPr lang="pl-PL" sz="1000" b="1" dirty="0">
                        <a:solidFill>
                          <a:schemeClr val="tx1"/>
                        </a:solidFill>
                        <a:latin typeface="Poppins" panose="00000500000000000000" pitchFamily="2" charset="-18"/>
                        <a:cs typeface="Poppins" panose="00000500000000000000" pitchFamily="2" charset="-18"/>
                      </a:endParaRPr>
                    </a:p>
                  </a:txBody>
                  <a:tcPr anchor="b">
                    <a:lnR w="6350" cap="flat" cmpd="sng" algn="ctr">
                      <a:no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000" b="0" dirty="0" err="1">
                          <a:solidFill>
                            <a:schemeClr val="tx1"/>
                          </a:solidFill>
                          <a:latin typeface="Poppins" panose="00000500000000000000" pitchFamily="50" charset="-18"/>
                          <a:cs typeface="Poppins" panose="00000500000000000000" pitchFamily="50" charset="-18"/>
                        </a:rPr>
                        <a:t>Artickel</a:t>
                      </a:r>
                      <a:r>
                        <a:rPr lang="pl-PL" sz="1000" b="0" dirty="0">
                          <a:solidFill>
                            <a:schemeClr val="tx1"/>
                          </a:solidFill>
                          <a:latin typeface="Poppins" panose="00000500000000000000" pitchFamily="50" charset="-18"/>
                          <a:cs typeface="Poppins" panose="00000500000000000000" pitchFamily="50" charset="-18"/>
                        </a:rPr>
                        <a:t> </a:t>
                      </a:r>
                      <a:r>
                        <a:rPr lang="pl-PL" sz="1000" b="0" dirty="0" err="1">
                          <a:solidFill>
                            <a:schemeClr val="tx1"/>
                          </a:solidFill>
                          <a:latin typeface="Poppins" panose="00000500000000000000" pitchFamily="50" charset="-18"/>
                          <a:cs typeface="Poppins" panose="00000500000000000000" pitchFamily="50" charset="-18"/>
                        </a:rPr>
                        <a:t>number</a:t>
                      </a:r>
                      <a:endParaRPr lang="pl-PL" sz="1000" b="0" dirty="0">
                        <a:solidFill>
                          <a:schemeClr val="tx1"/>
                        </a:solidFill>
                        <a:latin typeface="Poppins" panose="00000500000000000000" pitchFamily="50" charset="-18"/>
                        <a:cs typeface="Poppins" panose="00000500000000000000" pitchFamily="50" charset="-18"/>
                      </a:endParaRPr>
                    </a:p>
                  </a:txBody>
                  <a:tcPr anchor="ctr">
                    <a:lnL w="6350" cap="flat" cmpd="sng" algn="ctr">
                      <a:no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69150331"/>
                  </a:ext>
                </a:extLst>
              </a:tr>
              <a:tr h="288746">
                <a:tc>
                  <a:txBody>
                    <a:bodyPr/>
                    <a:lstStyle/>
                    <a:p>
                      <a:pPr algn="l" fontAlgn="b"/>
                      <a:r>
                        <a:rPr lang="en-US" sz="1000" dirty="0">
                          <a:latin typeface="Poppins" panose="00000500000000000000" pitchFamily="2" charset="-18"/>
                          <a:cs typeface="Poppins" panose="00000500000000000000" pitchFamily="2" charset="-18"/>
                        </a:rPr>
                        <a:t>T-box Zone controller (</a:t>
                      </a:r>
                      <a:r>
                        <a:rPr lang="en-US" sz="1000" dirty="0" err="1">
                          <a:latin typeface="Poppins" panose="00000500000000000000" pitchFamily="2" charset="-18"/>
                          <a:cs typeface="Poppins" panose="00000500000000000000" pitchFamily="2" charset="-18"/>
                        </a:rPr>
                        <a:t>ELiS</a:t>
                      </a:r>
                      <a:r>
                        <a:rPr lang="en-US" sz="1000" dirty="0">
                          <a:latin typeface="Poppins" panose="00000500000000000000" pitchFamily="2" charset="-18"/>
                          <a:cs typeface="Poppins" panose="00000500000000000000" pitchFamily="2" charset="-18"/>
                        </a:rPr>
                        <a:t> AX version)</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65043</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09167638"/>
                  </a:ext>
                </a:extLst>
              </a:tr>
              <a:tr h="288746">
                <a:tc>
                  <a:txBody>
                    <a:bodyPr/>
                    <a:lstStyle/>
                    <a:p>
                      <a:pPr algn="l" fontAlgn="b"/>
                      <a:r>
                        <a:rPr lang="pl-PL" sz="1000" b="0" u="none" strike="noStrike" dirty="0">
                          <a:solidFill>
                            <a:schemeClr val="tx1"/>
                          </a:solidFill>
                          <a:effectLst/>
                          <a:latin typeface="Poppins" panose="00000500000000000000" pitchFamily="2" charset="-18"/>
                          <a:cs typeface="Poppins" panose="00000500000000000000" pitchFamily="2" charset="-18"/>
                        </a:rPr>
                        <a:t>PT-1000 </a:t>
                      </a:r>
                      <a:r>
                        <a:rPr lang="en-US" sz="1000" dirty="0">
                          <a:latin typeface="Poppins" panose="00000500000000000000" pitchFamily="2" charset="-18"/>
                          <a:cs typeface="Poppins" panose="00000500000000000000" pitchFamily="2" charset="-18"/>
                        </a:rPr>
                        <a:t>temperature sensor</a:t>
                      </a:r>
                      <a:endParaRPr lang="pl-PL" sz="1000" b="0" i="0" u="none" strike="noStrike" dirty="0">
                        <a:solidFill>
                          <a:schemeClr val="tx1"/>
                        </a:solidFill>
                        <a:effectLst/>
                        <a:latin typeface="Poppins" panose="00000500000000000000" pitchFamily="2" charset="-18"/>
                        <a:cs typeface="Poppins" panose="00000500000000000000" pitchFamily="2" charset="-18"/>
                      </a:endParaRPr>
                    </a:p>
                  </a:txBody>
                  <a:tcPr marL="6350" marR="6350" marT="6350" marB="0" anchor="b">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pl-PL" sz="1000" b="0" u="none" strike="noStrike" dirty="0">
                          <a:solidFill>
                            <a:schemeClr val="tx1"/>
                          </a:solidFill>
                          <a:effectLst/>
                          <a:latin typeface="Poppins" panose="00000500000000000000" pitchFamily="50" charset="-18"/>
                          <a:cs typeface="Poppins" panose="00000500000000000000" pitchFamily="50" charset="-18"/>
                        </a:rPr>
                        <a:t>10546</a:t>
                      </a:r>
                      <a:endParaRPr lang="pl-PL" sz="1000" b="0" i="0" u="none" strike="noStrike" dirty="0">
                        <a:solidFill>
                          <a:schemeClr val="tx1"/>
                        </a:solidFill>
                        <a:effectLst/>
                        <a:latin typeface="Poppins" panose="00000500000000000000" pitchFamily="50" charset="-18"/>
                        <a:cs typeface="Poppins" panose="00000500000000000000" pitchFamily="50" charset="-18"/>
                      </a:endParaRPr>
                    </a:p>
                  </a:txBody>
                  <a:tcPr marL="6350" marR="6350" marT="6350" marB="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57734952"/>
                  </a:ext>
                </a:extLst>
              </a:tr>
            </a:tbl>
          </a:graphicData>
        </a:graphic>
      </p:graphicFrame>
    </p:spTree>
    <p:extLst>
      <p:ext uri="{BB962C8B-B14F-4D97-AF65-F5344CB8AC3E}">
        <p14:creationId xmlns:p14="http://schemas.microsoft.com/office/powerpoint/2010/main" val="3618315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rostokąt 15">
            <a:extLst>
              <a:ext uri="{FF2B5EF4-FFF2-40B4-BE49-F238E27FC236}">
                <a16:creationId xmlns:a16="http://schemas.microsoft.com/office/drawing/2014/main" xmlns="" id="{0384804B-EFB6-1314-E907-55CD8FE09741}"/>
              </a:ext>
            </a:extLst>
          </p:cNvPr>
          <p:cNvSpPr/>
          <p:nvPr/>
        </p:nvSpPr>
        <p:spPr>
          <a:xfrm>
            <a:off x="6096001" y="1936755"/>
            <a:ext cx="6095999" cy="440117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471604" cy="338554"/>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Kit</a:t>
            </a: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5" name="pole tekstowe 4">
            <a:extLst>
              <a:ext uri="{FF2B5EF4-FFF2-40B4-BE49-F238E27FC236}">
                <a16:creationId xmlns:a16="http://schemas.microsoft.com/office/drawing/2014/main" xmlns="" id="{F3B534A2-64E0-356A-51E6-D0B24209DEEB}"/>
              </a:ext>
            </a:extLst>
          </p:cNvPr>
          <p:cNvSpPr txBox="1"/>
          <p:nvPr/>
        </p:nvSpPr>
        <p:spPr>
          <a:xfrm>
            <a:off x="7022835" y="4517877"/>
            <a:ext cx="4420038" cy="1174168"/>
          </a:xfrm>
          <a:prstGeom prst="rect">
            <a:avLst/>
          </a:prstGeom>
          <a:noFill/>
        </p:spPr>
        <p:txBody>
          <a:bodyPr wrap="square" rtlCol="0">
            <a:spAutoFit/>
          </a:bodyPr>
          <a:lstStyle/>
          <a:p>
            <a:pPr>
              <a:lnSpc>
                <a:spcPct val="150000"/>
              </a:lnSpc>
              <a:defRPr/>
            </a:pPr>
            <a:r>
              <a:rPr lang="en-US" sz="1200" b="1" dirty="0">
                <a:latin typeface="Poppins" panose="00000500000000000000" pitchFamily="2" charset="-18"/>
                <a:cs typeface="Poppins" panose="00000500000000000000" pitchFamily="2" charset="-18"/>
              </a:rPr>
              <a:t>Advice: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If you do not use the temperature sensor built into the T-box Zone,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add: 1. room temperature sensor.</a:t>
            </a:r>
            <a:endParaRPr kumimoji="0" lang="pl-PL" sz="12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sp>
        <p:nvSpPr>
          <p:cNvPr id="6" name="pole tekstowe 5">
            <a:extLst>
              <a:ext uri="{FF2B5EF4-FFF2-40B4-BE49-F238E27FC236}">
                <a16:creationId xmlns:a16="http://schemas.microsoft.com/office/drawing/2014/main" xmlns="" id="{46E35862-AADC-BB10-2B3A-6D71387AC5D8}"/>
              </a:ext>
            </a:extLst>
          </p:cNvPr>
          <p:cNvSpPr txBox="1"/>
          <p:nvPr/>
        </p:nvSpPr>
        <p:spPr>
          <a:xfrm>
            <a:off x="575108" y="5683888"/>
            <a:ext cx="4420038" cy="619593"/>
          </a:xfrm>
          <a:prstGeom prst="rect">
            <a:avLst/>
          </a:prstGeom>
          <a:noFill/>
        </p:spPr>
        <p:txBody>
          <a:bodyPr wrap="square" rtlCol="0">
            <a:spAutoFit/>
          </a:bodyPr>
          <a:lstStyle/>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The </a:t>
            </a:r>
            <a:r>
              <a:rPr lang="en-US" sz="1200" dirty="0" err="1">
                <a:latin typeface="Poppins" panose="00000500000000000000" pitchFamily="2" charset="-18"/>
                <a:cs typeface="Poppins" panose="00000500000000000000" pitchFamily="2" charset="-18"/>
              </a:rPr>
              <a:t>ELiS</a:t>
            </a:r>
            <a:r>
              <a:rPr lang="en-US" sz="1200" dirty="0">
                <a:latin typeface="Poppins" panose="00000500000000000000" pitchFamily="2" charset="-18"/>
                <a:cs typeface="Poppins" panose="00000500000000000000" pitchFamily="2" charset="-18"/>
              </a:rPr>
              <a:t> AX curtain has two </a:t>
            </a:r>
            <a:r>
              <a:rPr lang="pl-PL" sz="1200" dirty="0" err="1">
                <a:latin typeface="Poppins" panose="00000500000000000000" pitchFamily="2" charset="-18"/>
                <a:cs typeface="Poppins" panose="00000500000000000000" pitchFamily="2" charset="-18"/>
              </a:rPr>
              <a:t>build</a:t>
            </a:r>
            <a:r>
              <a:rPr lang="pl-PL" sz="1200" dirty="0">
                <a:latin typeface="Poppins" panose="00000500000000000000" pitchFamily="2" charset="-18"/>
                <a:cs typeface="Poppins" panose="00000500000000000000" pitchFamily="2" charset="-18"/>
              </a:rPr>
              <a:t>-in </a:t>
            </a:r>
            <a:r>
              <a:rPr lang="en-US" sz="1200" dirty="0">
                <a:latin typeface="Poppins" panose="00000500000000000000" pitchFamily="2" charset="-18"/>
                <a:cs typeface="Poppins" panose="00000500000000000000" pitchFamily="2" charset="-18"/>
              </a:rPr>
              <a:t>temperature sensors</a:t>
            </a:r>
            <a:endPar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8" name="pole tekstowe 7">
            <a:extLst>
              <a:ext uri="{FF2B5EF4-FFF2-40B4-BE49-F238E27FC236}">
                <a16:creationId xmlns:a16="http://schemas.microsoft.com/office/drawing/2014/main" xmlns="" id="{0EFD37BE-D5AC-76D2-EA9B-CAED777283B0}"/>
              </a:ext>
            </a:extLst>
          </p:cNvPr>
          <p:cNvSpPr txBox="1"/>
          <p:nvPr/>
        </p:nvSpPr>
        <p:spPr>
          <a:xfrm>
            <a:off x="7022835" y="2595399"/>
            <a:ext cx="4420038" cy="2279727"/>
          </a:xfrm>
          <a:prstGeom prst="rect">
            <a:avLst/>
          </a:prstGeom>
          <a:noFill/>
        </p:spPr>
        <p:txBody>
          <a:bodyPr wrap="square" rtlCol="0">
            <a:spAutoFit/>
          </a:bodyPr>
          <a:lstStyle/>
          <a:p>
            <a:pPr lvl="0">
              <a:lnSpc>
                <a:spcPct val="150000"/>
              </a:lnSpc>
              <a:defRPr/>
            </a:pPr>
            <a:r>
              <a:rPr lang="pl-PL" sz="1200" b="1" dirty="0" err="1">
                <a:latin typeface="Poppins" panose="00000500000000000000" pitchFamily="50" charset="-18"/>
                <a:cs typeface="Poppins" panose="00000500000000000000" pitchFamily="50" charset="-18"/>
              </a:rPr>
              <a:t>Add</a:t>
            </a:r>
            <a:r>
              <a:rPr lang="pl-PL" sz="1200" b="1" dirty="0">
                <a:latin typeface="Poppins" panose="00000500000000000000" pitchFamily="50" charset="-18"/>
                <a:cs typeface="Poppins" panose="00000500000000000000" pitchFamily="50" charset="-18"/>
              </a:rPr>
              <a:t>:</a:t>
            </a:r>
          </a:p>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valve with actuator, </a:t>
            </a:r>
            <a:endParaRPr lang="pl-PL" sz="120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filter, </a:t>
            </a:r>
            <a:endParaRPr lang="pl-PL" sz="120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set of consoles or brackets</a:t>
            </a:r>
            <a:endParaRPr lang="pl-PL" sz="120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T-box ZONE controller (version with </a:t>
            </a:r>
            <a:r>
              <a:rPr lang="en-US" sz="1200" dirty="0" err="1">
                <a:latin typeface="Poppins" panose="00000500000000000000" pitchFamily="2" charset="-18"/>
                <a:cs typeface="Poppins" panose="00000500000000000000" pitchFamily="2" charset="-18"/>
              </a:rPr>
              <a:t>ELiS</a:t>
            </a:r>
            <a:r>
              <a:rPr lang="en-US" sz="1200" dirty="0">
                <a:latin typeface="Poppins" panose="00000500000000000000" pitchFamily="2" charset="-18"/>
                <a:cs typeface="Poppins" panose="00000500000000000000" pitchFamily="2" charset="-18"/>
              </a:rPr>
              <a:t> AX), </a:t>
            </a:r>
            <a:endParaRPr lang="pl-PL" sz="1200" dirty="0">
              <a:latin typeface="Poppins" panose="00000500000000000000" pitchFamily="2" charset="-18"/>
              <a:cs typeface="Poppins" panose="00000500000000000000" pitchFamily="2" charset="-18"/>
            </a:endParaRPr>
          </a:p>
          <a:p>
            <a:pPr marL="171450" indent="-171450">
              <a:lnSpc>
                <a:spcPct val="150000"/>
              </a:lnSpc>
              <a:buFont typeface="Arial" panose="020B0604020202020204" pitchFamily="34" charset="0"/>
              <a:buChar char="•"/>
              <a:defRPr/>
            </a:pPr>
            <a:r>
              <a:rPr lang="en-US" sz="1200" dirty="0">
                <a:latin typeface="Poppins" panose="00000500000000000000" pitchFamily="2" charset="-18"/>
                <a:cs typeface="Poppins" panose="00000500000000000000" pitchFamily="2" charset="-18"/>
              </a:rPr>
              <a:t>outdoor temperature sensor PT-1000</a:t>
            </a:r>
            <a:r>
              <a:rPr lang="pl-PL" sz="1200" dirty="0">
                <a:solidFill>
                  <a:prstClr val="black"/>
                </a:solidFill>
                <a:latin typeface="Poppins" panose="00000500000000000000" pitchFamily="2" charset="-18"/>
                <a:cs typeface="Poppins" panose="00000500000000000000" pitchFamily="2" charset="-18"/>
              </a:rPr>
              <a:t>.</a:t>
            </a:r>
            <a:endParaRPr kumimoji="0" lang="pl-PL" sz="12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a:lnSpc>
                <a:spcPct val="150000"/>
              </a:lnSpc>
              <a:defRPr/>
            </a:pPr>
            <a:endParaRPr lang="pl-PL" sz="1200" dirty="0"/>
          </a:p>
          <a:p>
            <a:pPr marL="171450" indent="-171450">
              <a:lnSpc>
                <a:spcPct val="150000"/>
              </a:lnSpc>
              <a:buFont typeface="Arial" panose="020B0604020202020204" pitchFamily="34" charset="0"/>
              <a:buChar char="•"/>
              <a:defRPr/>
            </a:pPr>
            <a:endParaRPr lang="pl-PL" sz="1200" dirty="0"/>
          </a:p>
        </p:txBody>
      </p:sp>
      <p:pic>
        <p:nvPicPr>
          <p:cNvPr id="15" name="Obraz 14">
            <a:extLst>
              <a:ext uri="{FF2B5EF4-FFF2-40B4-BE49-F238E27FC236}">
                <a16:creationId xmlns:a16="http://schemas.microsoft.com/office/drawing/2014/main" xmlns="" id="{3DAA796B-B000-C719-DFE0-44FCDDC692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413" y="924111"/>
            <a:ext cx="7432622" cy="4180850"/>
          </a:xfrm>
          <a:prstGeom prst="rect">
            <a:avLst/>
          </a:prstGeom>
        </p:spPr>
      </p:pic>
    </p:spTree>
    <p:extLst>
      <p:ext uri="{BB962C8B-B14F-4D97-AF65-F5344CB8AC3E}">
        <p14:creationId xmlns:p14="http://schemas.microsoft.com/office/powerpoint/2010/main" val="156452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38C5F998-EF00-879E-D49E-952D3E9DF151}"/>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298592" y="4729518"/>
              <a:ext cx="1497526" cy="954107"/>
            </a:xfrm>
            <a:prstGeom prst="rect">
              <a:avLst/>
            </a:prstGeom>
            <a:noFill/>
          </p:spPr>
          <p:txBody>
            <a:bodyPr wrap="none" rtlCol="0">
              <a:spAutoFit/>
            </a:bodyPr>
            <a:lstStyle/>
            <a:p>
              <a:r>
                <a:rPr lang="pl-PL" sz="2800" b="1" dirty="0">
                  <a:latin typeface="Poppins" panose="00000500000000000000" pitchFamily="50" charset="-18"/>
                  <a:cs typeface="Poppins" panose="00000500000000000000" pitchFamily="50" charset="-18"/>
                </a:rPr>
                <a:t>Target</a:t>
              </a:r>
            </a:p>
            <a:p>
              <a:r>
                <a:rPr lang="en-US" sz="2800" b="1" dirty="0">
                  <a:latin typeface="Poppins" panose="00000500000000000000" pitchFamily="2" charset="-18"/>
                  <a:cs typeface="Poppins" panose="00000500000000000000" pitchFamily="2" charset="-18"/>
                </a:rPr>
                <a:t>groups</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1667180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rostokąt 23">
            <a:extLst>
              <a:ext uri="{FF2B5EF4-FFF2-40B4-BE49-F238E27FC236}">
                <a16:creationId xmlns:a16="http://schemas.microsoft.com/office/drawing/2014/main" xmlns="" id="{384F1DA5-CD4F-1BDC-055C-D707AC41AA62}"/>
              </a:ext>
            </a:extLst>
          </p:cNvPr>
          <p:cNvSpPr/>
          <p:nvPr/>
        </p:nvSpPr>
        <p:spPr>
          <a:xfrm>
            <a:off x="4043626" y="1478953"/>
            <a:ext cx="7695442" cy="4684303"/>
          </a:xfrm>
          <a:prstGeom prst="rect">
            <a:avLst/>
          </a:prstGeom>
          <a:solidFill>
            <a:srgbClr val="D1C8B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23" name="Obraz 22" descr="Obraz zawierający sylwetka&#10;&#10;Opis wygenerowany automatycznie">
            <a:extLst>
              <a:ext uri="{FF2B5EF4-FFF2-40B4-BE49-F238E27FC236}">
                <a16:creationId xmlns:a16="http://schemas.microsoft.com/office/drawing/2014/main" xmlns="" id="{9B87D777-F74A-83EE-2007-EF3DA01A9CA2}"/>
              </a:ext>
            </a:extLst>
          </p:cNvPr>
          <p:cNvPicPr>
            <a:picLocks noChangeAspect="1"/>
          </p:cNvPicPr>
          <p:nvPr/>
        </p:nvPicPr>
        <p:blipFill rotWithShape="1">
          <a:blip r:embed="rId3" cstate="print">
            <a:alphaModFix amt="67000"/>
            <a:extLst>
              <a:ext uri="{BEBA8EAE-BF5A-486C-A8C5-ECC9F3942E4B}">
                <a14:imgProps xmlns:a14="http://schemas.microsoft.com/office/drawing/2010/main">
                  <a14:imgLayer r:embed="rId4">
                    <a14:imgEffect>
                      <a14:saturation sat="65000"/>
                    </a14:imgEffect>
                  </a14:imgLayer>
                </a14:imgProps>
              </a:ext>
              <a:ext uri="{28A0092B-C50C-407E-A947-70E740481C1C}">
                <a14:useLocalDpi xmlns:a14="http://schemas.microsoft.com/office/drawing/2010/main" val="0"/>
              </a:ext>
            </a:extLst>
          </a:blip>
          <a:srcRect l="-1641" t="17524" r="-1" b="2257"/>
          <a:stretch/>
        </p:blipFill>
        <p:spPr>
          <a:xfrm>
            <a:off x="717959" y="1204032"/>
            <a:ext cx="6970550" cy="5501363"/>
          </a:xfrm>
          <a:prstGeom prst="rect">
            <a:avLst/>
          </a:prstGeom>
          <a:effectLst>
            <a:softEdge rad="0"/>
          </a:effectLst>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934871" cy="830997"/>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Target</a:t>
            </a:r>
          </a:p>
          <a:p>
            <a:r>
              <a:rPr lang="en-US" sz="1600" b="1" dirty="0">
                <a:latin typeface="Poppins" panose="00000500000000000000" pitchFamily="2" charset="-18"/>
                <a:cs typeface="Poppins" panose="00000500000000000000" pitchFamily="2" charset="-18"/>
              </a:rPr>
              <a:t>groups</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5" name="pole tekstowe 4">
            <a:extLst>
              <a:ext uri="{FF2B5EF4-FFF2-40B4-BE49-F238E27FC236}">
                <a16:creationId xmlns:a16="http://schemas.microsoft.com/office/drawing/2014/main" xmlns="" id="{AF777F65-7AA4-3377-5538-4E772CB8684F}"/>
              </a:ext>
            </a:extLst>
          </p:cNvPr>
          <p:cNvSpPr txBox="1"/>
          <p:nvPr/>
        </p:nvSpPr>
        <p:spPr>
          <a:xfrm>
            <a:off x="6812527" y="3940714"/>
            <a:ext cx="2844800" cy="338554"/>
          </a:xfrm>
          <a:prstGeom prst="rect">
            <a:avLst/>
          </a:prstGeom>
          <a:noFill/>
        </p:spPr>
        <p:txBody>
          <a:bodyPr wrap="square">
            <a:spAutoFit/>
          </a:bodyPr>
          <a:lstStyle/>
          <a:p>
            <a:r>
              <a:rPr lang="pl-PL" sz="1600" kern="0" dirty="0" err="1">
                <a:latin typeface="Poppins" panose="00000500000000000000" pitchFamily="50" charset="-18"/>
                <a:cs typeface="Poppins" panose="00000500000000000000" pitchFamily="50" charset="-18"/>
              </a:rPr>
              <a:t>Specifiers</a:t>
            </a:r>
            <a:endParaRPr lang="pl-PL" sz="1600" kern="0" dirty="0">
              <a:latin typeface="Poppins" panose="00000500000000000000" pitchFamily="50" charset="-18"/>
              <a:cs typeface="Poppins" panose="00000500000000000000" pitchFamily="50" charset="-18"/>
            </a:endParaRPr>
          </a:p>
        </p:txBody>
      </p:sp>
      <p:sp>
        <p:nvSpPr>
          <p:cNvPr id="6" name="pole tekstowe 5">
            <a:extLst>
              <a:ext uri="{FF2B5EF4-FFF2-40B4-BE49-F238E27FC236}">
                <a16:creationId xmlns:a16="http://schemas.microsoft.com/office/drawing/2014/main" xmlns="" id="{A393E29A-0B73-5993-374B-EAE532A7F222}"/>
              </a:ext>
            </a:extLst>
          </p:cNvPr>
          <p:cNvSpPr txBox="1"/>
          <p:nvPr/>
        </p:nvSpPr>
        <p:spPr>
          <a:xfrm>
            <a:off x="6812527" y="4442431"/>
            <a:ext cx="2621915" cy="338554"/>
          </a:xfrm>
          <a:prstGeom prst="rect">
            <a:avLst/>
          </a:prstGeom>
          <a:noFill/>
        </p:spPr>
        <p:txBody>
          <a:bodyPr wrap="square">
            <a:spAutoFit/>
          </a:bodyPr>
          <a:lstStyle/>
          <a:p>
            <a:r>
              <a:rPr lang="pl-PL" sz="1600" kern="0" dirty="0" err="1">
                <a:latin typeface="Poppins" panose="00000500000000000000" pitchFamily="50" charset="-18"/>
                <a:cs typeface="Poppins" panose="00000500000000000000" pitchFamily="50" charset="-18"/>
              </a:rPr>
              <a:t>Contractors</a:t>
            </a:r>
            <a:endParaRPr lang="pl-PL" sz="1600" kern="0" dirty="0">
              <a:latin typeface="Poppins" panose="00000500000000000000" pitchFamily="50" charset="-18"/>
              <a:cs typeface="Poppins" panose="00000500000000000000" pitchFamily="50" charset="-18"/>
            </a:endParaRPr>
          </a:p>
        </p:txBody>
      </p:sp>
      <p:sp>
        <p:nvSpPr>
          <p:cNvPr id="8" name="pole tekstowe 7">
            <a:extLst>
              <a:ext uri="{FF2B5EF4-FFF2-40B4-BE49-F238E27FC236}">
                <a16:creationId xmlns:a16="http://schemas.microsoft.com/office/drawing/2014/main" xmlns="" id="{822D8952-93E6-3440-0A98-6D9BDF3F4FDD}"/>
              </a:ext>
            </a:extLst>
          </p:cNvPr>
          <p:cNvSpPr txBox="1"/>
          <p:nvPr/>
        </p:nvSpPr>
        <p:spPr>
          <a:xfrm>
            <a:off x="6812527" y="4938706"/>
            <a:ext cx="1078820" cy="338554"/>
          </a:xfrm>
          <a:prstGeom prst="rect">
            <a:avLst/>
          </a:prstGeom>
          <a:noFill/>
        </p:spPr>
        <p:txBody>
          <a:bodyPr wrap="square">
            <a:spAutoFit/>
          </a:bodyPr>
          <a:lstStyle/>
          <a:p>
            <a:r>
              <a:rPr lang="pl-PL" sz="1600" kern="0" dirty="0">
                <a:latin typeface="Poppins" panose="00000500000000000000" pitchFamily="50" charset="-18"/>
                <a:cs typeface="Poppins" panose="00000500000000000000" pitchFamily="50" charset="-18"/>
              </a:rPr>
              <a:t>Investor</a:t>
            </a:r>
          </a:p>
        </p:txBody>
      </p:sp>
    </p:spTree>
    <p:extLst>
      <p:ext uri="{BB962C8B-B14F-4D97-AF65-F5344CB8AC3E}">
        <p14:creationId xmlns:p14="http://schemas.microsoft.com/office/powerpoint/2010/main" val="1415951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xmlns="" id="{62821BBE-13B7-1386-A2E5-C86E7741DD7F}"/>
              </a:ext>
            </a:extLst>
          </p:cNvPr>
          <p:cNvSpPr/>
          <p:nvPr/>
        </p:nvSpPr>
        <p:spPr>
          <a:xfrm>
            <a:off x="1"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225015" cy="584775"/>
          </a:xfrm>
          <a:prstGeom prst="rect">
            <a:avLst/>
          </a:prstGeom>
          <a:noFill/>
        </p:spPr>
        <p:txBody>
          <a:bodyPr wrap="none" rtlCol="0">
            <a:spAutoFit/>
          </a:bodyPr>
          <a:lstStyle/>
          <a:p>
            <a:r>
              <a:rPr lang="pl-PL" sz="1600" b="1" kern="0" dirty="0" err="1">
                <a:latin typeface="Poppins" panose="00000500000000000000" pitchFamily="50" charset="-18"/>
                <a:cs typeface="Poppins" panose="00000500000000000000" pitchFamily="50" charset="-18"/>
              </a:rPr>
              <a:t>Specifiers</a:t>
            </a:r>
            <a:endParaRPr lang="pl-PL" sz="1600" b="1" kern="0"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ole tekstowe 3">
            <a:extLst>
              <a:ext uri="{FF2B5EF4-FFF2-40B4-BE49-F238E27FC236}">
                <a16:creationId xmlns:a16="http://schemas.microsoft.com/office/drawing/2014/main" xmlns="" id="{1218BF57-6111-E532-0326-2E8043145D58}"/>
              </a:ext>
            </a:extLst>
          </p:cNvPr>
          <p:cNvSpPr txBox="1"/>
          <p:nvPr/>
        </p:nvSpPr>
        <p:spPr>
          <a:xfrm>
            <a:off x="830509" y="2278323"/>
            <a:ext cx="9564130" cy="3093411"/>
          </a:xfrm>
          <a:prstGeom prst="rect">
            <a:avLst/>
          </a:prstGeom>
          <a:noFill/>
        </p:spPr>
        <p:txBody>
          <a:bodyPr wrap="square">
            <a:spAutoFit/>
          </a:bodyPr>
          <a:lstStyle/>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cs typeface="Poppins" panose="00000500000000000000" pitchFamily="2" charset="-18"/>
              </a:rPr>
              <a:t>C</a:t>
            </a:r>
            <a:r>
              <a:rPr lang="en-US" sz="1400" dirty="0" err="1">
                <a:latin typeface="Poppins" panose="00000500000000000000" pitchFamily="2" charset="-18"/>
                <a:cs typeface="Poppins" panose="00000500000000000000" pitchFamily="2" charset="-18"/>
              </a:rPr>
              <a:t>ooperating</a:t>
            </a:r>
            <a:r>
              <a:rPr lang="en-US" sz="1400" dirty="0">
                <a:latin typeface="Poppins" panose="00000500000000000000" pitchFamily="2" charset="-18"/>
                <a:cs typeface="Poppins" panose="00000500000000000000" pitchFamily="2" charset="-18"/>
              </a:rPr>
              <a:t> with low-temperature heating factors (40/30 - 4R, 60/40 - 3R).</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cs typeface="Poppins" panose="00000500000000000000" pitchFamily="2" charset="-18"/>
              </a:rPr>
              <a:t>E</a:t>
            </a:r>
            <a:r>
              <a:rPr lang="en-US" sz="1400" dirty="0" err="1">
                <a:latin typeface="Poppins" panose="00000500000000000000" pitchFamily="2" charset="-18"/>
                <a:cs typeface="Poppins" panose="00000500000000000000" pitchFamily="2" charset="-18"/>
              </a:rPr>
              <a:t>nergy</a:t>
            </a:r>
            <a:r>
              <a:rPr lang="en-US" sz="1400" dirty="0">
                <a:latin typeface="Poppins" panose="00000500000000000000" pitchFamily="2" charset="-18"/>
                <a:cs typeface="Poppins" panose="00000500000000000000" pitchFamily="2" charset="-18"/>
              </a:rPr>
              <a:t>-saving solution that fits in with ecological trends and a zero-emission policy.</a:t>
            </a:r>
            <a:endParaRPr lang="pl-PL" sz="1400" dirty="0">
              <a:latin typeface="Poppins" panose="00000500000000000000" pitchFamily="2" charset="-18"/>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Facilities with the requirement of devices equipped with a replaceable air filter.</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Devices used in facilities using waste/process heat.</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Quiet operation (use of EC fans).</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Intelligent device control systems (</a:t>
            </a:r>
            <a:r>
              <a:rPr lang="en-US" sz="1400" dirty="0" err="1">
                <a:latin typeface="Poppins" panose="00000500000000000000" pitchFamily="2" charset="-18"/>
                <a:cs typeface="Poppins" panose="00000500000000000000" pitchFamily="2" charset="-18"/>
              </a:rPr>
              <a:t>OPTIsmart</a:t>
            </a:r>
            <a:r>
              <a:rPr lang="en-US" sz="1400" dirty="0">
                <a:latin typeface="Poppins" panose="00000500000000000000" pitchFamily="2" charset="-18"/>
                <a:cs typeface="Poppins" panose="00000500000000000000" pitchFamily="2" charset="-18"/>
              </a:rPr>
              <a:t> technology, possibility of connecting to BMS).</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cs typeface="Poppins" panose="00000500000000000000" pitchFamily="2" charset="-18"/>
              </a:rPr>
              <a:t>L</a:t>
            </a:r>
            <a:r>
              <a:rPr lang="en-US" sz="1400" dirty="0" err="1">
                <a:latin typeface="Poppins" panose="00000500000000000000" pitchFamily="2" charset="-18"/>
                <a:cs typeface="Poppins" panose="00000500000000000000" pitchFamily="2" charset="-18"/>
              </a:rPr>
              <a:t>ength</a:t>
            </a:r>
            <a:r>
              <a:rPr lang="en-US" sz="1400" dirty="0">
                <a:latin typeface="Poppins" panose="00000500000000000000" pitchFamily="2" charset="-18"/>
                <a:cs typeface="Poppins" panose="00000500000000000000" pitchFamily="2" charset="-18"/>
              </a:rPr>
              <a:t> 2.5 m, reducing the need to connect curtains</a:t>
            </a:r>
            <a:r>
              <a:rPr lang="pl-PL" sz="1400" dirty="0">
                <a:latin typeface="Poppins" panose="00000500000000000000" pitchFamily="2" charset="-18"/>
                <a:cs typeface="Poppins" panose="00000500000000000000" pitchFamily="2" charset="-18"/>
              </a:rPr>
              <a:t>.</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p:txBody>
      </p:sp>
    </p:spTree>
    <p:extLst>
      <p:ext uri="{BB962C8B-B14F-4D97-AF65-F5344CB8AC3E}">
        <p14:creationId xmlns:p14="http://schemas.microsoft.com/office/powerpoint/2010/main" val="2100121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xmlns="" id="{62821BBE-13B7-1386-A2E5-C86E7741DD7F}"/>
              </a:ext>
            </a:extLst>
          </p:cNvPr>
          <p:cNvSpPr/>
          <p:nvPr/>
        </p:nvSpPr>
        <p:spPr>
          <a:xfrm>
            <a:off x="1"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55848" cy="584775"/>
          </a:xfrm>
          <a:prstGeom prst="rect">
            <a:avLst/>
          </a:prstGeom>
          <a:noFill/>
        </p:spPr>
        <p:txBody>
          <a:bodyPr wrap="none" rtlCol="0">
            <a:spAutoFit/>
          </a:bodyPr>
          <a:lstStyle/>
          <a:p>
            <a:r>
              <a:rPr lang="pl-PL" sz="1600" b="1" kern="0" dirty="0" err="1">
                <a:latin typeface="Poppins" panose="00000500000000000000" pitchFamily="50" charset="-18"/>
                <a:cs typeface="Poppins" panose="00000500000000000000" pitchFamily="50" charset="-18"/>
              </a:rPr>
              <a:t>Contractors</a:t>
            </a:r>
            <a:endParaRPr lang="pl-PL" sz="1600" b="1" kern="0" dirty="0">
              <a:latin typeface="Poppins" panose="00000500000000000000" pitchFamily="50" charset="-18"/>
              <a:cs typeface="Poppins" panose="00000500000000000000" pitchFamily="50"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ole tekstowe 3">
            <a:extLst>
              <a:ext uri="{FF2B5EF4-FFF2-40B4-BE49-F238E27FC236}">
                <a16:creationId xmlns:a16="http://schemas.microsoft.com/office/drawing/2014/main" xmlns="" id="{1218BF57-6111-E532-0326-2E8043145D58}"/>
              </a:ext>
            </a:extLst>
          </p:cNvPr>
          <p:cNvSpPr txBox="1"/>
          <p:nvPr/>
        </p:nvSpPr>
        <p:spPr>
          <a:xfrm>
            <a:off x="830509" y="2584209"/>
            <a:ext cx="9564130" cy="1739194"/>
          </a:xfrm>
          <a:prstGeom prst="rect">
            <a:avLst/>
          </a:prstGeom>
          <a:noFill/>
        </p:spPr>
        <p:txBody>
          <a:bodyPr wrap="square">
            <a:spAutoFit/>
          </a:bodyPr>
          <a:lstStyle/>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cs typeface="Poppins" panose="00000500000000000000" pitchFamily="2" charset="-18"/>
              </a:rPr>
              <a:t>C</a:t>
            </a:r>
            <a:r>
              <a:rPr lang="en-US" sz="1400" dirty="0" err="1">
                <a:latin typeface="Poppins" panose="00000500000000000000" pitchFamily="2" charset="-18"/>
                <a:cs typeface="Poppins" panose="00000500000000000000" pitchFamily="2" charset="-18"/>
              </a:rPr>
              <a:t>ooperation</a:t>
            </a:r>
            <a:r>
              <a:rPr lang="en-US" sz="1400" dirty="0">
                <a:latin typeface="Poppins" panose="00000500000000000000" pitchFamily="2" charset="-18"/>
                <a:cs typeface="Poppins" panose="00000500000000000000" pitchFamily="2" charset="-18"/>
              </a:rPr>
              <a:t> with heat pumps –</a:t>
            </a:r>
            <a:r>
              <a:rPr lang="pl-PL" sz="1400" dirty="0">
                <a:latin typeface="Poppins" panose="00000500000000000000" pitchFamily="2" charset="-18"/>
                <a:cs typeface="Poppins" panose="00000500000000000000" pitchFamily="2" charset="-18"/>
              </a:rPr>
              <a:t> </a:t>
            </a:r>
            <a:r>
              <a:rPr lang="pl-PL" sz="1400" dirty="0" err="1">
                <a:latin typeface="Poppins" panose="00000500000000000000" pitchFamily="2" charset="-18"/>
                <a:cs typeface="Poppins" panose="00000500000000000000" pitchFamily="2" charset="-18"/>
              </a:rPr>
              <a:t>air</a:t>
            </a:r>
            <a:r>
              <a:rPr lang="pl-PL" sz="1400" dirty="0">
                <a:latin typeface="Poppins" panose="00000500000000000000" pitchFamily="2" charset="-18"/>
                <a:cs typeface="Poppins" panose="00000500000000000000" pitchFamily="2" charset="-18"/>
              </a:rPr>
              <a:t> </a:t>
            </a:r>
            <a:r>
              <a:rPr lang="en-US" sz="1400" dirty="0">
                <a:latin typeface="Poppins" panose="00000500000000000000" pitchFamily="2" charset="-18"/>
                <a:cs typeface="Poppins" panose="00000500000000000000" pitchFamily="2" charset="-18"/>
              </a:rPr>
              <a:t> curtain dedicated to low parameters of the heating medium.</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Scandinavian design.</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cs typeface="Poppins" panose="00000500000000000000" pitchFamily="2" charset="-18"/>
              </a:rPr>
              <a:t>P</a:t>
            </a:r>
            <a:r>
              <a:rPr lang="en-US" sz="1400" dirty="0" err="1">
                <a:latin typeface="Poppins" panose="00000500000000000000" pitchFamily="2" charset="-18"/>
                <a:cs typeface="Poppins" panose="00000500000000000000" pitchFamily="2" charset="-18"/>
              </a:rPr>
              <a:t>roduct</a:t>
            </a:r>
            <a:r>
              <a:rPr lang="en-US" sz="1400" dirty="0">
                <a:latin typeface="Poppins" panose="00000500000000000000" pitchFamily="2" charset="-18"/>
                <a:cs typeface="Poppins" panose="00000500000000000000" pitchFamily="2" charset="-18"/>
              </a:rPr>
              <a:t> adapted to ECO trends (zero-emission policy).</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The longest curtain model 2.5 m.</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p:txBody>
      </p:sp>
    </p:spTree>
    <p:extLst>
      <p:ext uri="{BB962C8B-B14F-4D97-AF65-F5344CB8AC3E}">
        <p14:creationId xmlns:p14="http://schemas.microsoft.com/office/powerpoint/2010/main" val="2980869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xmlns="" id="{62821BBE-13B7-1386-A2E5-C86E7741DD7F}"/>
              </a:ext>
            </a:extLst>
          </p:cNvPr>
          <p:cNvSpPr/>
          <p:nvPr/>
        </p:nvSpPr>
        <p:spPr>
          <a:xfrm>
            <a:off x="1"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371162"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Investor</a:t>
            </a:r>
          </a:p>
          <a:p>
            <a:r>
              <a:rPr lang="pl-PL" sz="1600" b="1" dirty="0">
                <a:latin typeface="Poppins" panose="00000500000000000000" pitchFamily="2" charset="-18"/>
                <a:cs typeface="Poppins" panose="00000500000000000000" pitchFamily="2" charset="-18"/>
              </a:rPr>
              <a:t>c</a:t>
            </a:r>
            <a:r>
              <a:rPr lang="en-US" sz="1600" b="1" dirty="0" err="1">
                <a:latin typeface="Poppins" panose="00000500000000000000" pitchFamily="2" charset="-18"/>
                <a:cs typeface="Poppins" panose="00000500000000000000" pitchFamily="2" charset="-18"/>
              </a:rPr>
              <a:t>omfort</a:t>
            </a:r>
            <a:r>
              <a:rPr lang="en-US" sz="1600" b="1" dirty="0">
                <a:latin typeface="Poppins" panose="00000500000000000000" pitchFamily="2" charset="-18"/>
                <a:cs typeface="Poppins" panose="00000500000000000000" pitchFamily="2" charset="-18"/>
              </a:rPr>
              <a:t> and savings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4" name="pole tekstowe 3">
            <a:extLst>
              <a:ext uri="{FF2B5EF4-FFF2-40B4-BE49-F238E27FC236}">
                <a16:creationId xmlns:a16="http://schemas.microsoft.com/office/drawing/2014/main" xmlns="" id="{1218BF57-6111-E532-0326-2E8043145D58}"/>
              </a:ext>
            </a:extLst>
          </p:cNvPr>
          <p:cNvSpPr txBox="1"/>
          <p:nvPr/>
        </p:nvSpPr>
        <p:spPr>
          <a:xfrm>
            <a:off x="967789" y="2603742"/>
            <a:ext cx="8918479" cy="2513765"/>
          </a:xfrm>
          <a:prstGeom prst="rect">
            <a:avLst/>
          </a:prstGeom>
          <a:noFill/>
        </p:spPr>
        <p:txBody>
          <a:bodyPr wrap="square">
            <a:spAutoFit/>
          </a:bodyPr>
          <a:lstStyle/>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Automatic curtain operation control - </a:t>
            </a:r>
            <a:r>
              <a:rPr lang="en-US" sz="1400" dirty="0" err="1">
                <a:latin typeface="Poppins" panose="00000500000000000000" pitchFamily="2" charset="-18"/>
                <a:cs typeface="Poppins" panose="00000500000000000000" pitchFamily="2" charset="-18"/>
              </a:rPr>
              <a:t>OPTIsmart</a:t>
            </a:r>
            <a:r>
              <a:rPr lang="en-US" sz="1400" dirty="0">
                <a:latin typeface="Poppins" panose="00000500000000000000" pitchFamily="2" charset="-18"/>
                <a:cs typeface="Poppins" panose="00000500000000000000" pitchFamily="2" charset="-18"/>
              </a:rPr>
              <a:t> </a:t>
            </a:r>
            <a:r>
              <a:rPr lang="pl-PL" sz="1400" dirty="0" err="1">
                <a:latin typeface="Poppins" panose="00000500000000000000" pitchFamily="2" charset="-18"/>
                <a:cs typeface="Poppins" panose="00000500000000000000" pitchFamily="2" charset="-18"/>
              </a:rPr>
              <a:t>technology</a:t>
            </a:r>
            <a:r>
              <a:rPr lang="pl-PL" sz="1400" dirty="0">
                <a:latin typeface="Poppins" panose="00000500000000000000" pitchFamily="2" charset="-18"/>
                <a:cs typeface="Poppins" panose="00000500000000000000" pitchFamily="2" charset="-18"/>
              </a:rPr>
              <a:t>.</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Uniform air flow throughout the heat exchanger (two air inlets - upper and lower).</a:t>
            </a:r>
            <a:endParaRPr lang="pl-PL" sz="1400" dirty="0">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Dynamically </a:t>
            </a:r>
            <a:r>
              <a:rPr lang="pl-PL" sz="1400" dirty="0">
                <a:latin typeface="Poppins" panose="00000500000000000000" pitchFamily="2" charset="-18"/>
                <a:cs typeface="Poppins" panose="00000500000000000000" pitchFamily="2" charset="-18"/>
              </a:rPr>
              <a:t>start</a:t>
            </a:r>
            <a:r>
              <a:rPr lang="en-US" sz="1400" dirty="0">
                <a:latin typeface="Poppins" panose="00000500000000000000" pitchFamily="2" charset="-18"/>
                <a:cs typeface="Poppins" panose="00000500000000000000" pitchFamily="2" charset="-18"/>
              </a:rPr>
              <a:t>ed EC fans.</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Wide range of types: versions differing in maximum range, heat exchanger (3 or 4 rows) and length (2.5 m version available).</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pl-PL" sz="1400" dirty="0">
                <a:latin typeface="Poppins" panose="00000500000000000000" pitchFamily="2" charset="-18"/>
                <a:ea typeface="Calibri" panose="020F0502020204030204" pitchFamily="34" charset="0"/>
                <a:cs typeface="Poppins" panose="00000500000000000000" pitchFamily="2" charset="-18"/>
              </a:rPr>
              <a:t>A</a:t>
            </a:r>
            <a:r>
              <a:rPr lang="en-US" sz="1400" b="0" dirty="0" err="1">
                <a:effectLst/>
                <a:latin typeface="Poppins" panose="00000500000000000000" pitchFamily="2" charset="-18"/>
                <a:ea typeface="Calibri" panose="020F0502020204030204" pitchFamily="34" charset="0"/>
                <a:cs typeface="Poppins" panose="00000500000000000000" pitchFamily="2" charset="-18"/>
              </a:rPr>
              <a:t>ngle</a:t>
            </a:r>
            <a:r>
              <a:rPr lang="en-US" sz="1400" b="0" dirty="0">
                <a:effectLst/>
                <a:latin typeface="Poppins" panose="00000500000000000000" pitchFamily="2" charset="-18"/>
                <a:ea typeface="Calibri" panose="020F0502020204030204" pitchFamily="34" charset="0"/>
                <a:cs typeface="Poppins" panose="00000500000000000000" pitchFamily="2" charset="-18"/>
              </a:rPr>
              <a:t>  of the outlet grille can be adjusted to fit the door opening even better.</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p:txBody>
      </p:sp>
    </p:spTree>
    <p:extLst>
      <p:ext uri="{BB962C8B-B14F-4D97-AF65-F5344CB8AC3E}">
        <p14:creationId xmlns:p14="http://schemas.microsoft.com/office/powerpoint/2010/main" val="20619866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xmlns="" id="{38C5F998-EF00-879E-D49E-952D3E9DF151}"/>
              </a:ext>
            </a:extLst>
          </p:cNvPr>
          <p:cNvGrpSpPr/>
          <p:nvPr/>
        </p:nvGrpSpPr>
        <p:grpSpPr>
          <a:xfrm>
            <a:off x="0" y="0"/>
            <a:ext cx="12192000" cy="6858000"/>
            <a:chOff x="0" y="0"/>
            <a:chExt cx="12192000" cy="6858000"/>
          </a:xfrm>
        </p:grpSpPr>
        <p:pic>
          <p:nvPicPr>
            <p:cNvPr id="5" name="Obraz 4" descr="Obraz zawierający wewnątrz, ciemny&#10;&#10;Opis wygenerowany automatycznie">
              <a:extLst>
                <a:ext uri="{FF2B5EF4-FFF2-40B4-BE49-F238E27FC236}">
                  <a16:creationId xmlns:a16="http://schemas.microsoft.com/office/drawing/2014/main" xmlns="" id="{11738F9C-374E-4318-68AD-DCC9324D8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42" t="13151" r="1209" b="-1"/>
            <a:stretch/>
          </p:blipFill>
          <p:spPr>
            <a:xfrm>
              <a:off x="0" y="0"/>
              <a:ext cx="12192000" cy="6858000"/>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3078867" y="3429000"/>
              <a:ext cx="809420" cy="2601036"/>
            </a:xfrm>
            <a:prstGeom prst="rect">
              <a:avLst/>
            </a:prstGeom>
            <a:solidFill>
              <a:srgbClr val="D1C8B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3393842" y="5100993"/>
              <a:ext cx="2507418" cy="523220"/>
            </a:xfrm>
            <a:prstGeom prst="rect">
              <a:avLst/>
            </a:prstGeom>
            <a:noFill/>
          </p:spPr>
          <p:txBody>
            <a:bodyPr wrap="none" rtlCol="0">
              <a:spAutoFit/>
            </a:bodyPr>
            <a:lstStyle/>
            <a:p>
              <a:r>
                <a:rPr lang="en-US" sz="2800" b="1" dirty="0">
                  <a:latin typeface="Poppins" panose="00000500000000000000" pitchFamily="2" charset="-18"/>
                  <a:cs typeface="Poppins" panose="00000500000000000000" pitchFamily="2" charset="-18"/>
                </a:rPr>
                <a:t>Competition</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grpSp>
    </p:spTree>
    <p:extLst>
      <p:ext uri="{BB962C8B-B14F-4D97-AF65-F5344CB8AC3E}">
        <p14:creationId xmlns:p14="http://schemas.microsoft.com/office/powerpoint/2010/main" val="2549551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xmlns="" id="{5D00BC46-1CAA-89C8-2AE3-A79A9E598D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901" t="33458" r="15883" b="21453"/>
          <a:stretch/>
        </p:blipFill>
        <p:spPr>
          <a:xfrm>
            <a:off x="3279266" y="3935352"/>
            <a:ext cx="6310048" cy="2099733"/>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47594"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PAMIR</a:t>
            </a:r>
            <a:r>
              <a:rPr lang="pl-PL" sz="1600" b="1" dirty="0">
                <a:latin typeface="Poppins" panose="00000500000000000000" pitchFamily="2" charset="-18"/>
                <a:cs typeface="Poppins" panose="00000500000000000000" pitchFamily="2" charset="-18"/>
              </a:rPr>
              <a:t>&amp;</a:t>
            </a:r>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c</a:t>
            </a:r>
            <a:r>
              <a:rPr lang="en-US" sz="1600" b="1" dirty="0" err="1">
                <a:latin typeface="Poppins" panose="00000500000000000000" pitchFamily="2" charset="-18"/>
                <a:cs typeface="Poppins" panose="00000500000000000000" pitchFamily="2" charset="-18"/>
              </a:rPr>
              <a:t>omparison</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4" name="Picture 2" descr="PAFEC3515A Air curtain Pamir - Commercial - Systemair">
            <a:extLst>
              <a:ext uri="{FF2B5EF4-FFF2-40B4-BE49-F238E27FC236}">
                <a16:creationId xmlns:a16="http://schemas.microsoft.com/office/drawing/2014/main" xmlns="" id="{BA715AEB-7FFB-3145-B346-048F61DDC7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062" b="23191"/>
          <a:stretch/>
        </p:blipFill>
        <p:spPr bwMode="auto">
          <a:xfrm rot="20920740">
            <a:off x="2723891" y="978453"/>
            <a:ext cx="6816154" cy="2951507"/>
          </a:xfrm>
          <a:prstGeom prst="rect">
            <a:avLst/>
          </a:prstGeom>
          <a:noFill/>
          <a:extLst>
            <a:ext uri="{909E8E84-426E-40DD-AFC4-6F175D3DCCD1}">
              <a14:hiddenFill xmlns:a14="http://schemas.microsoft.com/office/drawing/2010/main">
                <a:solidFill>
                  <a:srgbClr val="FFFFFF"/>
                </a:solidFill>
              </a14:hiddenFill>
            </a:ext>
          </a:extLst>
        </p:spPr>
      </p:pic>
      <p:sp>
        <p:nvSpPr>
          <p:cNvPr id="6" name="pole tekstowe 5">
            <a:extLst>
              <a:ext uri="{FF2B5EF4-FFF2-40B4-BE49-F238E27FC236}">
                <a16:creationId xmlns:a16="http://schemas.microsoft.com/office/drawing/2014/main" xmlns="" id="{7BADA520-2E07-83BB-ADB0-8BAB7A9D6554}"/>
              </a:ext>
            </a:extLst>
          </p:cNvPr>
          <p:cNvSpPr txBox="1"/>
          <p:nvPr/>
        </p:nvSpPr>
        <p:spPr>
          <a:xfrm>
            <a:off x="5888270" y="3704520"/>
            <a:ext cx="548548" cy="461665"/>
          </a:xfrm>
          <a:prstGeom prst="rect">
            <a:avLst/>
          </a:prstGeom>
          <a:noFill/>
        </p:spPr>
        <p:txBody>
          <a:bodyPr wrap="none" rtlCol="0">
            <a:spAutoFit/>
          </a:bodyPr>
          <a:lstStyle/>
          <a:p>
            <a:r>
              <a:rPr lang="pl-PL" sz="2400" b="1" dirty="0">
                <a:latin typeface="Poppins" panose="00000500000000000000" pitchFamily="50" charset="-18"/>
                <a:cs typeface="Poppins" panose="00000500000000000000" pitchFamily="50" charset="-18"/>
              </a:rPr>
              <a:t>vs</a:t>
            </a:r>
          </a:p>
        </p:txBody>
      </p:sp>
    </p:spTree>
    <p:extLst>
      <p:ext uri="{BB962C8B-B14F-4D97-AF65-F5344CB8AC3E}">
        <p14:creationId xmlns:p14="http://schemas.microsoft.com/office/powerpoint/2010/main" val="33997880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az 11">
            <a:extLst>
              <a:ext uri="{FF2B5EF4-FFF2-40B4-BE49-F238E27FC236}">
                <a16:creationId xmlns:a16="http://schemas.microsoft.com/office/drawing/2014/main" xmlns="" id="{587C6409-253C-AAA8-B6FB-89E8355332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119666"/>
            <a:ext cx="10990042" cy="3699162"/>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47594" cy="830997"/>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PAMIR</a:t>
            </a:r>
            <a:r>
              <a:rPr lang="pl-PL" sz="1600" b="1" dirty="0">
                <a:latin typeface="Poppins" panose="00000500000000000000" pitchFamily="2" charset="-18"/>
                <a:cs typeface="Poppins" panose="00000500000000000000" pitchFamily="2" charset="-18"/>
              </a:rPr>
              <a:t>&amp;</a:t>
            </a:r>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c</a:t>
            </a:r>
            <a:r>
              <a:rPr lang="en-US" sz="1600" b="1" dirty="0" err="1">
                <a:latin typeface="Poppins" panose="00000500000000000000" pitchFamily="2" charset="-18"/>
                <a:cs typeface="Poppins" panose="00000500000000000000" pitchFamily="2" charset="-18"/>
              </a:rPr>
              <a:t>omparison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8" name="Symbol zastępczy tekstu 3">
            <a:extLst>
              <a:ext uri="{FF2B5EF4-FFF2-40B4-BE49-F238E27FC236}">
                <a16:creationId xmlns:a16="http://schemas.microsoft.com/office/drawing/2014/main" xmlns="" id="{F68EA2AB-A86B-3F77-DAC7-FF941306F76D}"/>
              </a:ext>
            </a:extLst>
          </p:cNvPr>
          <p:cNvSpPr txBox="1">
            <a:spLocks/>
          </p:cNvSpPr>
          <p:nvPr/>
        </p:nvSpPr>
        <p:spPr bwMode="auto">
          <a:xfrm>
            <a:off x="1436695" y="5845197"/>
            <a:ext cx="4015966" cy="64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0675" indent="-310675" algn="l" rtl="0" eaLnBrk="0" fontAlgn="base" hangingPunct="0">
              <a:spcBef>
                <a:spcPct val="20000"/>
              </a:spcBef>
              <a:spcAft>
                <a:spcPct val="0"/>
              </a:spcAft>
              <a:buClr>
                <a:srgbClr val="C00000"/>
              </a:buClr>
              <a:buSzPct val="180000"/>
              <a:buFont typeface="Wingdings" panose="05000000000000000000" pitchFamily="2" charset="2"/>
              <a:buChar char="§"/>
              <a:defRPr sz="1400" b="0" i="0" u="none">
                <a:solidFill>
                  <a:schemeClr val="tx1"/>
                </a:solidFill>
                <a:latin typeface="Myriad Pro" panose="020B0503030403020204" pitchFamily="34" charset="0"/>
              </a:defRPr>
            </a:lvl1pPr>
            <a:lvl2pPr marL="673129" indent="-258896" algn="l" rtl="0" eaLnBrk="0" fontAlgn="base" hangingPunct="0">
              <a:spcBef>
                <a:spcPct val="20000"/>
              </a:spcBef>
              <a:spcAft>
                <a:spcPct val="0"/>
              </a:spcAft>
              <a:buChar char="–"/>
              <a:defRPr sz="2537">
                <a:solidFill>
                  <a:schemeClr val="tx1"/>
                </a:solidFill>
                <a:latin typeface="Arial" charset="0"/>
              </a:defRPr>
            </a:lvl2pPr>
            <a:lvl3pPr marL="1035583" indent="-207117" algn="l" rtl="0" eaLnBrk="0" fontAlgn="base" hangingPunct="0">
              <a:spcBef>
                <a:spcPct val="20000"/>
              </a:spcBef>
              <a:spcAft>
                <a:spcPct val="0"/>
              </a:spcAft>
              <a:buChar char="•"/>
              <a:defRPr sz="2175">
                <a:solidFill>
                  <a:schemeClr val="tx1"/>
                </a:solidFill>
                <a:latin typeface="Arial" charset="0"/>
              </a:defRPr>
            </a:lvl3pPr>
            <a:lvl4pPr marL="1449817" indent="-207117" algn="l" rtl="0" eaLnBrk="0" fontAlgn="base" hangingPunct="0">
              <a:spcBef>
                <a:spcPct val="20000"/>
              </a:spcBef>
              <a:spcAft>
                <a:spcPct val="0"/>
              </a:spcAft>
              <a:buChar char="–"/>
              <a:defRPr sz="1812">
                <a:solidFill>
                  <a:schemeClr val="tx1"/>
                </a:solidFill>
                <a:latin typeface="Arial" charset="0"/>
              </a:defRPr>
            </a:lvl4pPr>
            <a:lvl5pPr marL="1864050" indent="-207117" algn="l" rtl="0" eaLnBrk="0" fontAlgn="base" hangingPunct="0">
              <a:spcBef>
                <a:spcPct val="20000"/>
              </a:spcBef>
              <a:spcAft>
                <a:spcPct val="0"/>
              </a:spcAft>
              <a:buChar char="»"/>
              <a:defRPr sz="1812">
                <a:solidFill>
                  <a:schemeClr val="tx1"/>
                </a:solidFill>
                <a:latin typeface="Arial" charset="0"/>
              </a:defRPr>
            </a:lvl5pPr>
            <a:lvl6pPr marL="2278284" indent="-207117" algn="l" rtl="0" eaLnBrk="0" fontAlgn="base" hangingPunct="0">
              <a:spcBef>
                <a:spcPct val="20000"/>
              </a:spcBef>
              <a:spcAft>
                <a:spcPct val="0"/>
              </a:spcAft>
              <a:buChar char="»"/>
              <a:defRPr sz="1812">
                <a:solidFill>
                  <a:schemeClr val="tx1"/>
                </a:solidFill>
                <a:latin typeface="Arial" charset="0"/>
              </a:defRPr>
            </a:lvl6pPr>
            <a:lvl7pPr marL="2692517" indent="-207117" algn="l" rtl="0" eaLnBrk="0" fontAlgn="base" hangingPunct="0">
              <a:spcBef>
                <a:spcPct val="20000"/>
              </a:spcBef>
              <a:spcAft>
                <a:spcPct val="0"/>
              </a:spcAft>
              <a:buChar char="»"/>
              <a:defRPr sz="1812">
                <a:solidFill>
                  <a:schemeClr val="tx1"/>
                </a:solidFill>
                <a:latin typeface="Arial" charset="0"/>
              </a:defRPr>
            </a:lvl7pPr>
            <a:lvl8pPr marL="3106750" indent="-207117" algn="l" rtl="0" eaLnBrk="0" fontAlgn="base" hangingPunct="0">
              <a:spcBef>
                <a:spcPct val="20000"/>
              </a:spcBef>
              <a:spcAft>
                <a:spcPct val="0"/>
              </a:spcAft>
              <a:buChar char="»"/>
              <a:defRPr sz="1812">
                <a:solidFill>
                  <a:schemeClr val="tx1"/>
                </a:solidFill>
                <a:latin typeface="Arial" charset="0"/>
              </a:defRPr>
            </a:lvl8pPr>
            <a:lvl9pPr marL="3520983" indent="-207117" algn="l" rtl="0" eaLnBrk="0" fontAlgn="base" hangingPunct="0">
              <a:spcBef>
                <a:spcPct val="20000"/>
              </a:spcBef>
              <a:spcAft>
                <a:spcPct val="0"/>
              </a:spcAft>
              <a:buChar char="»"/>
              <a:defRPr sz="1812">
                <a:solidFill>
                  <a:schemeClr val="tx1"/>
                </a:solidFill>
                <a:latin typeface="Arial" charset="0"/>
              </a:defRPr>
            </a:lvl9pPr>
          </a:lstStyle>
          <a:p>
            <a:pPr marL="0" lvl="0" indent="0" algn="ctr">
              <a:lnSpc>
                <a:spcPct val="150000"/>
              </a:lnSpc>
              <a:buNone/>
              <a:defRPr/>
            </a:pPr>
            <a:r>
              <a:rPr lang="en-US" sz="1200" dirty="0">
                <a:latin typeface="Poppins" panose="00000500000000000000" pitchFamily="50" charset="-18"/>
                <a:cs typeface="Poppins" panose="00000500000000000000" pitchFamily="50" charset="-18"/>
              </a:rPr>
              <a:t>ELiS AX36</a:t>
            </a:r>
            <a:r>
              <a:rPr lang="pl-PL" sz="1200" dirty="0">
                <a:latin typeface="Poppins" panose="00000500000000000000" pitchFamily="50" charset="-18"/>
                <a:cs typeface="Poppins" panose="00000500000000000000" pitchFamily="50" charset="-18"/>
              </a:rPr>
              <a:t> – 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3,</a:t>
            </a:r>
            <a:r>
              <a:rPr lang="en-US" sz="1200" dirty="0">
                <a:latin typeface="Poppins" panose="00000500000000000000" pitchFamily="50" charset="-18"/>
                <a:cs typeface="Poppins" panose="00000500000000000000" pitchFamily="50" charset="-18"/>
              </a:rPr>
              <a:t>6 m</a:t>
            </a:r>
            <a:endParaRPr lang="pl-PL" sz="1200" dirty="0">
              <a:latin typeface="Poppins" panose="00000500000000000000" pitchFamily="50" charset="-18"/>
              <a:cs typeface="Poppins" panose="00000500000000000000" pitchFamily="50" charset="-18"/>
            </a:endParaRPr>
          </a:p>
          <a:p>
            <a:pPr marL="0" lvl="0" indent="0" algn="ctr">
              <a:lnSpc>
                <a:spcPct val="150000"/>
              </a:lnSpc>
              <a:buNone/>
              <a:defRPr/>
            </a:pPr>
            <a:r>
              <a:rPr lang="en-US" sz="1200" dirty="0">
                <a:latin typeface="Poppins" panose="00000500000000000000" pitchFamily="50" charset="-18"/>
                <a:cs typeface="Poppins" panose="00000500000000000000" pitchFamily="50" charset="-18"/>
              </a:rPr>
              <a:t> PAMIR 3500</a:t>
            </a:r>
            <a:r>
              <a:rPr lang="pl-PL" sz="1200" dirty="0">
                <a:latin typeface="Poppins" panose="00000500000000000000" pitchFamily="50" charset="-18"/>
                <a:cs typeface="Poppins" panose="00000500000000000000" pitchFamily="50" charset="-18"/>
              </a:rPr>
              <a:t> – 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a:t>
            </a:r>
            <a:r>
              <a:rPr lang="en-US" sz="1200" dirty="0">
                <a:latin typeface="Poppins" panose="00000500000000000000" pitchFamily="50" charset="-18"/>
                <a:cs typeface="Poppins" panose="00000500000000000000" pitchFamily="50" charset="-18"/>
              </a:rPr>
              <a:t>3</a:t>
            </a:r>
            <a:r>
              <a:rPr lang="pl-PL" sz="1200" dirty="0">
                <a:latin typeface="Poppins" panose="00000500000000000000" pitchFamily="50" charset="-18"/>
                <a:cs typeface="Poppins" panose="00000500000000000000" pitchFamily="50" charset="-18"/>
              </a:rPr>
              <a:t>,</a:t>
            </a:r>
            <a:r>
              <a:rPr lang="en-US" sz="1200" dirty="0">
                <a:latin typeface="Poppins" panose="00000500000000000000" pitchFamily="50" charset="-18"/>
                <a:cs typeface="Poppins" panose="00000500000000000000" pitchFamily="50" charset="-18"/>
              </a:rPr>
              <a:t>5</a:t>
            </a:r>
            <a:r>
              <a:rPr lang="pl-PL" sz="1200" dirty="0">
                <a:latin typeface="Poppins" panose="00000500000000000000" pitchFamily="50" charset="-18"/>
                <a:cs typeface="Poppins" panose="00000500000000000000" pitchFamily="50" charset="-18"/>
              </a:rPr>
              <a:t> m</a:t>
            </a:r>
            <a:endParaRPr kumimoji="0" lang="pl-PL" sz="120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9" name="Symbol zastępczy tekstu 3">
            <a:extLst>
              <a:ext uri="{FF2B5EF4-FFF2-40B4-BE49-F238E27FC236}">
                <a16:creationId xmlns:a16="http://schemas.microsoft.com/office/drawing/2014/main" xmlns="" id="{091AD2F2-1B26-4B23-AB3C-AB076DEA6A89}"/>
              </a:ext>
            </a:extLst>
          </p:cNvPr>
          <p:cNvSpPr txBox="1">
            <a:spLocks/>
          </p:cNvSpPr>
          <p:nvPr/>
        </p:nvSpPr>
        <p:spPr bwMode="auto">
          <a:xfrm>
            <a:off x="6652034" y="5845198"/>
            <a:ext cx="4015967" cy="78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0675" indent="-310675" algn="l" rtl="0" eaLnBrk="0" fontAlgn="base" hangingPunct="0">
              <a:spcBef>
                <a:spcPct val="20000"/>
              </a:spcBef>
              <a:spcAft>
                <a:spcPct val="0"/>
              </a:spcAft>
              <a:buClr>
                <a:srgbClr val="C00000"/>
              </a:buClr>
              <a:buSzPct val="180000"/>
              <a:buFont typeface="Wingdings" panose="05000000000000000000" pitchFamily="2" charset="2"/>
              <a:buChar char="§"/>
              <a:defRPr sz="1400" b="0" i="0" u="none">
                <a:solidFill>
                  <a:schemeClr val="tx1"/>
                </a:solidFill>
                <a:latin typeface="Myriad Pro" panose="020B0503030403020204" pitchFamily="34" charset="0"/>
              </a:defRPr>
            </a:lvl1pPr>
            <a:lvl2pPr marL="673129" indent="-258896" algn="l" rtl="0" eaLnBrk="0" fontAlgn="base" hangingPunct="0">
              <a:spcBef>
                <a:spcPct val="20000"/>
              </a:spcBef>
              <a:spcAft>
                <a:spcPct val="0"/>
              </a:spcAft>
              <a:buChar char="–"/>
              <a:defRPr sz="2537">
                <a:solidFill>
                  <a:schemeClr val="tx1"/>
                </a:solidFill>
                <a:latin typeface="Arial" charset="0"/>
              </a:defRPr>
            </a:lvl2pPr>
            <a:lvl3pPr marL="1035583" indent="-207117" algn="l" rtl="0" eaLnBrk="0" fontAlgn="base" hangingPunct="0">
              <a:spcBef>
                <a:spcPct val="20000"/>
              </a:spcBef>
              <a:spcAft>
                <a:spcPct val="0"/>
              </a:spcAft>
              <a:buChar char="•"/>
              <a:defRPr sz="2175">
                <a:solidFill>
                  <a:schemeClr val="tx1"/>
                </a:solidFill>
                <a:latin typeface="Arial" charset="0"/>
              </a:defRPr>
            </a:lvl3pPr>
            <a:lvl4pPr marL="1449817" indent="-207117" algn="l" rtl="0" eaLnBrk="0" fontAlgn="base" hangingPunct="0">
              <a:spcBef>
                <a:spcPct val="20000"/>
              </a:spcBef>
              <a:spcAft>
                <a:spcPct val="0"/>
              </a:spcAft>
              <a:buChar char="–"/>
              <a:defRPr sz="1812">
                <a:solidFill>
                  <a:schemeClr val="tx1"/>
                </a:solidFill>
                <a:latin typeface="Arial" charset="0"/>
              </a:defRPr>
            </a:lvl4pPr>
            <a:lvl5pPr marL="1864050" indent="-207117" algn="l" rtl="0" eaLnBrk="0" fontAlgn="base" hangingPunct="0">
              <a:spcBef>
                <a:spcPct val="20000"/>
              </a:spcBef>
              <a:spcAft>
                <a:spcPct val="0"/>
              </a:spcAft>
              <a:buChar char="»"/>
              <a:defRPr sz="1812">
                <a:solidFill>
                  <a:schemeClr val="tx1"/>
                </a:solidFill>
                <a:latin typeface="Arial" charset="0"/>
              </a:defRPr>
            </a:lvl5pPr>
            <a:lvl6pPr marL="2278284" indent="-207117" algn="l" rtl="0" eaLnBrk="0" fontAlgn="base" hangingPunct="0">
              <a:spcBef>
                <a:spcPct val="20000"/>
              </a:spcBef>
              <a:spcAft>
                <a:spcPct val="0"/>
              </a:spcAft>
              <a:buChar char="»"/>
              <a:defRPr sz="1812">
                <a:solidFill>
                  <a:schemeClr val="tx1"/>
                </a:solidFill>
                <a:latin typeface="Arial" charset="0"/>
              </a:defRPr>
            </a:lvl6pPr>
            <a:lvl7pPr marL="2692517" indent="-207117" algn="l" rtl="0" eaLnBrk="0" fontAlgn="base" hangingPunct="0">
              <a:spcBef>
                <a:spcPct val="20000"/>
              </a:spcBef>
              <a:spcAft>
                <a:spcPct val="0"/>
              </a:spcAft>
              <a:buChar char="»"/>
              <a:defRPr sz="1812">
                <a:solidFill>
                  <a:schemeClr val="tx1"/>
                </a:solidFill>
                <a:latin typeface="Arial" charset="0"/>
              </a:defRPr>
            </a:lvl7pPr>
            <a:lvl8pPr marL="3106750" indent="-207117" algn="l" rtl="0" eaLnBrk="0" fontAlgn="base" hangingPunct="0">
              <a:spcBef>
                <a:spcPct val="20000"/>
              </a:spcBef>
              <a:spcAft>
                <a:spcPct val="0"/>
              </a:spcAft>
              <a:buChar char="»"/>
              <a:defRPr sz="1812">
                <a:solidFill>
                  <a:schemeClr val="tx1"/>
                </a:solidFill>
                <a:latin typeface="Arial" charset="0"/>
              </a:defRPr>
            </a:lvl8pPr>
            <a:lvl9pPr marL="3520983" indent="-207117" algn="l" rtl="0" eaLnBrk="0" fontAlgn="base" hangingPunct="0">
              <a:spcBef>
                <a:spcPct val="20000"/>
              </a:spcBef>
              <a:spcAft>
                <a:spcPct val="0"/>
              </a:spcAft>
              <a:buChar char="»"/>
              <a:defRPr sz="1812">
                <a:solidFill>
                  <a:schemeClr val="tx1"/>
                </a:solidFill>
                <a:latin typeface="Arial" charset="0"/>
              </a:defRPr>
            </a:lvl9pPr>
          </a:lstStyle>
          <a:p>
            <a:pPr marL="0" lvl="0" indent="0" algn="ctr">
              <a:lnSpc>
                <a:spcPct val="150000"/>
              </a:lnSpc>
              <a:buNone/>
              <a:defRPr/>
            </a:pPr>
            <a:r>
              <a:rPr lang="pl-PL" sz="1200" dirty="0">
                <a:latin typeface="Poppins" panose="00000500000000000000" pitchFamily="50" charset="-18"/>
                <a:cs typeface="Poppins" panose="00000500000000000000" pitchFamily="50" charset="-18"/>
              </a:rPr>
              <a:t>E</a:t>
            </a:r>
            <a:r>
              <a:rPr lang="en-US" sz="1200" dirty="0">
                <a:latin typeface="Poppins" panose="00000500000000000000" pitchFamily="50" charset="-18"/>
                <a:cs typeface="Poppins" panose="00000500000000000000" pitchFamily="50" charset="-18"/>
              </a:rPr>
              <a:t>LiS AX45</a:t>
            </a:r>
            <a:r>
              <a:rPr lang="pl-PL" sz="1200" dirty="0">
                <a:latin typeface="Poppins" panose="00000500000000000000" pitchFamily="50" charset="-18"/>
                <a:cs typeface="Poppins" panose="00000500000000000000" pitchFamily="50" charset="-18"/>
              </a:rPr>
              <a:t> – 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a:t>
            </a:r>
            <a:r>
              <a:rPr lang="en-US" sz="1200" dirty="0">
                <a:latin typeface="Poppins" panose="00000500000000000000" pitchFamily="50" charset="-18"/>
                <a:cs typeface="Poppins" panose="00000500000000000000" pitchFamily="50" charset="-18"/>
              </a:rPr>
              <a:t>4</a:t>
            </a:r>
            <a:r>
              <a:rPr lang="pl-PL" sz="1200" dirty="0">
                <a:latin typeface="Poppins" panose="00000500000000000000" pitchFamily="50" charset="-18"/>
                <a:cs typeface="Poppins" panose="00000500000000000000" pitchFamily="50" charset="-18"/>
              </a:rPr>
              <a:t>,</a:t>
            </a:r>
            <a:r>
              <a:rPr lang="en-US" sz="1200" dirty="0">
                <a:latin typeface="Poppins" panose="00000500000000000000" pitchFamily="50" charset="-18"/>
                <a:cs typeface="Poppins" panose="00000500000000000000" pitchFamily="50" charset="-18"/>
              </a:rPr>
              <a:t>5 m</a:t>
            </a:r>
            <a:endParaRPr lang="pl-PL" sz="1200" dirty="0">
              <a:latin typeface="Poppins" panose="00000500000000000000" pitchFamily="50" charset="-18"/>
              <a:cs typeface="Poppins" panose="00000500000000000000" pitchFamily="50" charset="-18"/>
            </a:endParaRPr>
          </a:p>
          <a:p>
            <a:pPr marL="0" lvl="0" indent="0" algn="ctr">
              <a:lnSpc>
                <a:spcPct val="150000"/>
              </a:lnSpc>
              <a:buNone/>
              <a:defRPr/>
            </a:pPr>
            <a:r>
              <a:rPr lang="en-US" sz="1200" dirty="0">
                <a:latin typeface="Poppins" panose="00000500000000000000" pitchFamily="50" charset="-18"/>
                <a:cs typeface="Poppins" panose="00000500000000000000" pitchFamily="50" charset="-18"/>
              </a:rPr>
              <a:t>PAMIR 4200</a:t>
            </a:r>
            <a:r>
              <a:rPr lang="pl-PL" sz="1200" dirty="0">
                <a:latin typeface="Poppins" panose="00000500000000000000" pitchFamily="50" charset="-18"/>
                <a:cs typeface="Poppins" panose="00000500000000000000" pitchFamily="50" charset="-18"/>
              </a:rPr>
              <a:t> – max. </a:t>
            </a:r>
            <a:r>
              <a:rPr lang="pl-PL" sz="1200" dirty="0" err="1">
                <a:latin typeface="Poppins" panose="00000500000000000000" pitchFamily="50" charset="-18"/>
                <a:cs typeface="Poppins" panose="00000500000000000000" pitchFamily="50" charset="-18"/>
              </a:rPr>
              <a:t>range</a:t>
            </a:r>
            <a:r>
              <a:rPr lang="pl-PL" sz="1200" dirty="0">
                <a:latin typeface="Poppins" panose="00000500000000000000" pitchFamily="50" charset="-18"/>
                <a:cs typeface="Poppins" panose="00000500000000000000" pitchFamily="50" charset="-18"/>
              </a:rPr>
              <a:t> </a:t>
            </a:r>
            <a:r>
              <a:rPr lang="en-US" sz="1200" dirty="0">
                <a:latin typeface="Poppins" panose="00000500000000000000" pitchFamily="50" charset="-18"/>
                <a:cs typeface="Poppins" panose="00000500000000000000" pitchFamily="50" charset="-18"/>
              </a:rPr>
              <a:t>4</a:t>
            </a:r>
            <a:r>
              <a:rPr lang="pl-PL" sz="1200" dirty="0">
                <a:latin typeface="Poppins" panose="00000500000000000000" pitchFamily="50" charset="-18"/>
                <a:cs typeface="Poppins" panose="00000500000000000000" pitchFamily="50" charset="-18"/>
              </a:rPr>
              <a:t>,</a:t>
            </a:r>
            <a:r>
              <a:rPr lang="en-US" sz="1200" dirty="0">
                <a:latin typeface="Poppins" panose="00000500000000000000" pitchFamily="50" charset="-18"/>
                <a:cs typeface="Poppins" panose="00000500000000000000" pitchFamily="50" charset="-18"/>
              </a:rPr>
              <a:t>2 m</a:t>
            </a:r>
            <a:endParaRPr kumimoji="0" lang="pl-PL" sz="1200" i="0" u="none" strike="noStrike" kern="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p:txBody>
      </p:sp>
      <p:sp>
        <p:nvSpPr>
          <p:cNvPr id="10" name="Symbol zastępczy tekstu 3">
            <a:extLst>
              <a:ext uri="{FF2B5EF4-FFF2-40B4-BE49-F238E27FC236}">
                <a16:creationId xmlns:a16="http://schemas.microsoft.com/office/drawing/2014/main" xmlns="" id="{F01B4384-B27E-E8F9-D864-1A3EC24A540E}"/>
              </a:ext>
            </a:extLst>
          </p:cNvPr>
          <p:cNvSpPr txBox="1">
            <a:spLocks/>
          </p:cNvSpPr>
          <p:nvPr/>
        </p:nvSpPr>
        <p:spPr bwMode="auto">
          <a:xfrm>
            <a:off x="8785955" y="1678447"/>
            <a:ext cx="2858489" cy="34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0675" indent="-310675" algn="l" rtl="0" eaLnBrk="0" fontAlgn="base" hangingPunct="0">
              <a:spcBef>
                <a:spcPct val="20000"/>
              </a:spcBef>
              <a:spcAft>
                <a:spcPct val="0"/>
              </a:spcAft>
              <a:buClr>
                <a:srgbClr val="C00000"/>
              </a:buClr>
              <a:buSzPct val="180000"/>
              <a:buFont typeface="Wingdings" panose="05000000000000000000" pitchFamily="2" charset="2"/>
              <a:buChar char="§"/>
              <a:defRPr sz="1400" b="0" i="0" u="none">
                <a:solidFill>
                  <a:schemeClr val="tx1"/>
                </a:solidFill>
                <a:latin typeface="Myriad Pro" panose="020B0503030403020204" pitchFamily="34" charset="0"/>
              </a:defRPr>
            </a:lvl1pPr>
            <a:lvl2pPr marL="673129" indent="-258896" algn="l" rtl="0" eaLnBrk="0" fontAlgn="base" hangingPunct="0">
              <a:spcBef>
                <a:spcPct val="20000"/>
              </a:spcBef>
              <a:spcAft>
                <a:spcPct val="0"/>
              </a:spcAft>
              <a:buChar char="–"/>
              <a:defRPr sz="2537">
                <a:solidFill>
                  <a:schemeClr val="tx1"/>
                </a:solidFill>
                <a:latin typeface="Arial" charset="0"/>
              </a:defRPr>
            </a:lvl2pPr>
            <a:lvl3pPr marL="1035583" indent="-207117" algn="l" rtl="0" eaLnBrk="0" fontAlgn="base" hangingPunct="0">
              <a:spcBef>
                <a:spcPct val="20000"/>
              </a:spcBef>
              <a:spcAft>
                <a:spcPct val="0"/>
              </a:spcAft>
              <a:buChar char="•"/>
              <a:defRPr sz="2175">
                <a:solidFill>
                  <a:schemeClr val="tx1"/>
                </a:solidFill>
                <a:latin typeface="Arial" charset="0"/>
              </a:defRPr>
            </a:lvl3pPr>
            <a:lvl4pPr marL="1449817" indent="-207117" algn="l" rtl="0" eaLnBrk="0" fontAlgn="base" hangingPunct="0">
              <a:spcBef>
                <a:spcPct val="20000"/>
              </a:spcBef>
              <a:spcAft>
                <a:spcPct val="0"/>
              </a:spcAft>
              <a:buChar char="–"/>
              <a:defRPr sz="1812">
                <a:solidFill>
                  <a:schemeClr val="tx1"/>
                </a:solidFill>
                <a:latin typeface="Arial" charset="0"/>
              </a:defRPr>
            </a:lvl4pPr>
            <a:lvl5pPr marL="1864050" indent="-207117" algn="l" rtl="0" eaLnBrk="0" fontAlgn="base" hangingPunct="0">
              <a:spcBef>
                <a:spcPct val="20000"/>
              </a:spcBef>
              <a:spcAft>
                <a:spcPct val="0"/>
              </a:spcAft>
              <a:buChar char="»"/>
              <a:defRPr sz="1812">
                <a:solidFill>
                  <a:schemeClr val="tx1"/>
                </a:solidFill>
                <a:latin typeface="Arial" charset="0"/>
              </a:defRPr>
            </a:lvl5pPr>
            <a:lvl6pPr marL="2278284" indent="-207117" algn="l" rtl="0" eaLnBrk="0" fontAlgn="base" hangingPunct="0">
              <a:spcBef>
                <a:spcPct val="20000"/>
              </a:spcBef>
              <a:spcAft>
                <a:spcPct val="0"/>
              </a:spcAft>
              <a:buChar char="»"/>
              <a:defRPr sz="1812">
                <a:solidFill>
                  <a:schemeClr val="tx1"/>
                </a:solidFill>
                <a:latin typeface="Arial" charset="0"/>
              </a:defRPr>
            </a:lvl6pPr>
            <a:lvl7pPr marL="2692517" indent="-207117" algn="l" rtl="0" eaLnBrk="0" fontAlgn="base" hangingPunct="0">
              <a:spcBef>
                <a:spcPct val="20000"/>
              </a:spcBef>
              <a:spcAft>
                <a:spcPct val="0"/>
              </a:spcAft>
              <a:buChar char="»"/>
              <a:defRPr sz="1812">
                <a:solidFill>
                  <a:schemeClr val="tx1"/>
                </a:solidFill>
                <a:latin typeface="Arial" charset="0"/>
              </a:defRPr>
            </a:lvl7pPr>
            <a:lvl8pPr marL="3106750" indent="-207117" algn="l" rtl="0" eaLnBrk="0" fontAlgn="base" hangingPunct="0">
              <a:spcBef>
                <a:spcPct val="20000"/>
              </a:spcBef>
              <a:spcAft>
                <a:spcPct val="0"/>
              </a:spcAft>
              <a:buChar char="»"/>
              <a:defRPr sz="1812">
                <a:solidFill>
                  <a:schemeClr val="tx1"/>
                </a:solidFill>
                <a:latin typeface="Arial" charset="0"/>
              </a:defRPr>
            </a:lvl8pPr>
            <a:lvl9pPr marL="3520983" indent="-207117" algn="l" rtl="0" eaLnBrk="0" fontAlgn="base" hangingPunct="0">
              <a:spcBef>
                <a:spcPct val="20000"/>
              </a:spcBef>
              <a:spcAft>
                <a:spcPct val="0"/>
              </a:spcAft>
              <a:buChar char="»"/>
              <a:defRPr sz="1812">
                <a:solidFill>
                  <a:schemeClr val="tx1"/>
                </a:solidFill>
                <a:latin typeface="Arial" charset="0"/>
              </a:defRPr>
            </a:lvl9pPr>
          </a:lstStyle>
          <a:p>
            <a:pPr marL="0" lvl="0" indent="0" algn="r">
              <a:buNone/>
              <a:defRPr/>
            </a:pPr>
            <a:r>
              <a:rPr lang="en-US" sz="1000" dirty="0" err="1">
                <a:latin typeface="Poppins" panose="00000500000000000000" pitchFamily="2" charset="-18"/>
                <a:cs typeface="Poppins" panose="00000500000000000000" pitchFamily="2" charset="-18"/>
              </a:rPr>
              <a:t>ELiS</a:t>
            </a:r>
            <a:r>
              <a:rPr lang="en-US" sz="1000" dirty="0">
                <a:latin typeface="Poppins" panose="00000500000000000000" pitchFamily="2" charset="-18"/>
                <a:cs typeface="Poppins" panose="00000500000000000000" pitchFamily="2" charset="-18"/>
              </a:rPr>
              <a:t> AX is 8 to 22% lighter than PAMIR</a:t>
            </a:r>
            <a:endParaRPr kumimoji="0" lang="pl-PL" sz="1000" i="0" u="none" strike="noStrike" kern="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267173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47594" cy="830997"/>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PAMIR</a:t>
            </a:r>
            <a:r>
              <a:rPr lang="pl-PL" sz="1600" b="1" dirty="0">
                <a:latin typeface="Poppins" panose="00000500000000000000" pitchFamily="2" charset="-18"/>
                <a:cs typeface="Poppins" panose="00000500000000000000" pitchFamily="2" charset="-18"/>
              </a:rPr>
              <a:t>&amp;</a:t>
            </a:r>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c</a:t>
            </a:r>
            <a:r>
              <a:rPr lang="en-US" sz="1600" b="1" dirty="0" err="1">
                <a:latin typeface="Poppins" panose="00000500000000000000" pitchFamily="2" charset="-18"/>
                <a:cs typeface="Poppins" panose="00000500000000000000" pitchFamily="2" charset="-18"/>
              </a:rPr>
              <a:t>omparison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xmlns="" id="{A03C11B9-20A7-C32F-AC8C-490DC1A304E6}"/>
              </a:ext>
            </a:extLst>
          </p:cNvPr>
          <p:cNvSpPr txBox="1"/>
          <p:nvPr/>
        </p:nvSpPr>
        <p:spPr>
          <a:xfrm>
            <a:off x="894012" y="2550945"/>
            <a:ext cx="9729813" cy="2513124"/>
          </a:xfrm>
          <a:prstGeom prst="rect">
            <a:avLst/>
          </a:prstGeom>
          <a:noFill/>
        </p:spPr>
        <p:txBody>
          <a:bodyPr wrap="square">
            <a:spAutoFit/>
          </a:bodyPr>
          <a:lstStyle/>
          <a:p>
            <a:pPr algn="just">
              <a:lnSpc>
                <a:spcPct val="150000"/>
              </a:lnSpc>
              <a:spcBef>
                <a:spcPts val="200"/>
              </a:spcBef>
              <a:spcAft>
                <a:spcPts val="800"/>
              </a:spcAft>
              <a:tabLst>
                <a:tab pos="3601720" algn="l"/>
              </a:tabLst>
            </a:pPr>
            <a:r>
              <a:rPr lang="pl-PL" sz="1400" b="1" dirty="0">
                <a:effectLst/>
                <a:latin typeface="Poppins" panose="00000500000000000000" pitchFamily="50" charset="-18"/>
                <a:ea typeface="Calibri" panose="020F0502020204030204" pitchFamily="34" charset="0"/>
                <a:cs typeface="Poppins" panose="00000500000000000000" pitchFamily="50" charset="-18"/>
              </a:rPr>
              <a:t>ELiS AX36 vs PAMIR 3500 WL/WLL</a:t>
            </a: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err="1">
                <a:latin typeface="Poppins" panose="00000500000000000000" pitchFamily="2" charset="-18"/>
                <a:cs typeface="Poppins" panose="00000500000000000000" pitchFamily="2" charset="-18"/>
              </a:rPr>
              <a:t>ELiS</a:t>
            </a:r>
            <a:r>
              <a:rPr lang="en-US" sz="1400" dirty="0">
                <a:latin typeface="Poppins" panose="00000500000000000000" pitchFamily="2" charset="-18"/>
                <a:cs typeface="Poppins" panose="00000500000000000000" pitchFamily="2" charset="-18"/>
              </a:rPr>
              <a:t> AX36 has a wider range of heating power,</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Similar sound pressure level,</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Higher efficiency (up to 20% higher) and heating power (about 18% higher) compared to PAMIR 3500,</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20% lower electricity consumption for </a:t>
            </a:r>
            <a:r>
              <a:rPr lang="en-US" sz="1400" dirty="0" err="1">
                <a:latin typeface="Poppins" panose="00000500000000000000" pitchFamily="2" charset="-18"/>
                <a:cs typeface="Poppins" panose="00000500000000000000" pitchFamily="2" charset="-18"/>
              </a:rPr>
              <a:t>ELiS</a:t>
            </a:r>
            <a:r>
              <a:rPr lang="en-US" sz="1400" dirty="0">
                <a:latin typeface="Poppins" panose="00000500000000000000" pitchFamily="2" charset="-18"/>
                <a:cs typeface="Poppins" panose="00000500000000000000" pitchFamily="2" charset="-18"/>
              </a:rPr>
              <a:t> AX36 100 and 150 </a:t>
            </a:r>
            <a:r>
              <a:rPr lang="pl-PL" sz="1400" dirty="0" err="1">
                <a:latin typeface="Poppins" panose="00000500000000000000" pitchFamily="2" charset="-18"/>
                <a:cs typeface="Poppins" panose="00000500000000000000" pitchFamily="2" charset="-18"/>
              </a:rPr>
              <a:t>models</a:t>
            </a:r>
            <a:r>
              <a:rPr lang="en-US" sz="1400" dirty="0">
                <a:latin typeface="Poppins" panose="00000500000000000000" pitchFamily="2" charset="-18"/>
                <a:cs typeface="Poppins" panose="00000500000000000000" pitchFamily="2" charset="-18"/>
              </a:rPr>
              <a:t> compared to </a:t>
            </a:r>
            <a:r>
              <a:rPr lang="pl-PL" sz="1400" dirty="0">
                <a:latin typeface="Poppins" panose="00000500000000000000" pitchFamily="2" charset="-18"/>
                <a:cs typeface="Poppins" panose="00000500000000000000" pitchFamily="2" charset="-18"/>
              </a:rPr>
              <a:t>the </a:t>
            </a:r>
            <a:r>
              <a:rPr lang="en-US" sz="1400" dirty="0">
                <a:latin typeface="Poppins" panose="00000500000000000000" pitchFamily="2" charset="-18"/>
                <a:cs typeface="Poppins" panose="00000500000000000000" pitchFamily="2" charset="-18"/>
              </a:rPr>
              <a:t>PAMIR 3500 models. For other lengths, electricity consumption is similar.</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p:txBody>
      </p:sp>
    </p:spTree>
    <p:extLst>
      <p:ext uri="{BB962C8B-B14F-4D97-AF65-F5344CB8AC3E}">
        <p14:creationId xmlns:p14="http://schemas.microsoft.com/office/powerpoint/2010/main" val="3324142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xmlns="" id="{93DE5029-EE17-DD44-5EBD-DF303155DE2E}"/>
              </a:ext>
            </a:extLst>
          </p:cNvPr>
          <p:cNvPicPr>
            <a:picLocks noChangeAspect="1"/>
          </p:cNvPicPr>
          <p:nvPr/>
        </p:nvPicPr>
        <p:blipFill rotWithShape="1">
          <a:blip r:embed="rId3">
            <a:extLst>
              <a:ext uri="{28A0092B-C50C-407E-A947-70E740481C1C}">
                <a14:useLocalDpi xmlns:a14="http://schemas.microsoft.com/office/drawing/2010/main" val="0"/>
              </a:ext>
            </a:extLst>
          </a:blip>
          <a:srcRect l="4927" t="38118" b="7076"/>
          <a:stretch/>
        </p:blipFill>
        <p:spPr>
          <a:xfrm>
            <a:off x="3476978" y="3666410"/>
            <a:ext cx="8715022" cy="3191589"/>
          </a:xfrm>
          <a:prstGeom prst="rect">
            <a:avLst/>
          </a:prstGeom>
          <a:effectLst>
            <a:softEdge rad="0"/>
          </a:effectLst>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747594" cy="830997"/>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PAMIR</a:t>
            </a:r>
            <a:r>
              <a:rPr lang="pl-PL" sz="1600" b="1" dirty="0">
                <a:latin typeface="Poppins" panose="00000500000000000000" pitchFamily="2" charset="-18"/>
                <a:cs typeface="Poppins" panose="00000500000000000000" pitchFamily="2" charset="-18"/>
              </a:rPr>
              <a:t>&amp;</a:t>
            </a:r>
            <a:r>
              <a:rPr lang="en-US" sz="1600" b="1" dirty="0" err="1">
                <a:latin typeface="Poppins" panose="00000500000000000000" pitchFamily="2" charset="-18"/>
                <a:cs typeface="Poppins" panose="00000500000000000000" pitchFamily="2" charset="-18"/>
              </a:rPr>
              <a:t>ELiS</a:t>
            </a:r>
            <a:r>
              <a:rPr lang="en-US" sz="1600" b="1" dirty="0">
                <a:latin typeface="Poppins" panose="00000500000000000000" pitchFamily="2" charset="-18"/>
                <a:cs typeface="Poppins" panose="00000500000000000000" pitchFamily="2" charset="-18"/>
              </a:rPr>
              <a:t> AX</a:t>
            </a:r>
            <a:endParaRPr lang="pl-PL" sz="1600" b="1" dirty="0">
              <a:latin typeface="Poppins" panose="00000500000000000000" pitchFamily="2" charset="-18"/>
              <a:cs typeface="Poppins" panose="00000500000000000000" pitchFamily="2" charset="-18"/>
            </a:endParaRPr>
          </a:p>
          <a:p>
            <a:r>
              <a:rPr lang="pl-PL" sz="1600" b="1" dirty="0">
                <a:latin typeface="Poppins" panose="00000500000000000000" pitchFamily="2" charset="-18"/>
                <a:cs typeface="Poppins" panose="00000500000000000000" pitchFamily="2" charset="-18"/>
              </a:rPr>
              <a:t>c</a:t>
            </a:r>
            <a:r>
              <a:rPr lang="en-US" sz="1600" b="1" dirty="0" err="1">
                <a:latin typeface="Poppins" panose="00000500000000000000" pitchFamily="2" charset="-18"/>
                <a:cs typeface="Poppins" panose="00000500000000000000" pitchFamily="2" charset="-18"/>
              </a:rPr>
              <a:t>omparison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xmlns="" id="{A03C11B9-20A7-C32F-AC8C-490DC1A304E6}"/>
              </a:ext>
            </a:extLst>
          </p:cNvPr>
          <p:cNvSpPr txBox="1"/>
          <p:nvPr/>
        </p:nvSpPr>
        <p:spPr>
          <a:xfrm>
            <a:off x="538137" y="2176435"/>
            <a:ext cx="9559774" cy="1739194"/>
          </a:xfrm>
          <a:prstGeom prst="rect">
            <a:avLst/>
          </a:prstGeom>
          <a:noFill/>
        </p:spPr>
        <p:txBody>
          <a:bodyPr wrap="square">
            <a:spAutoFit/>
          </a:bodyPr>
          <a:lstStyle/>
          <a:p>
            <a:pPr algn="just">
              <a:lnSpc>
                <a:spcPct val="150000"/>
              </a:lnSpc>
              <a:spcBef>
                <a:spcPts val="200"/>
              </a:spcBef>
              <a:spcAft>
                <a:spcPts val="800"/>
              </a:spcAft>
              <a:tabLst>
                <a:tab pos="3601720" algn="l"/>
              </a:tabLst>
            </a:pPr>
            <a:r>
              <a:rPr lang="pl-PL" sz="1400" b="1" dirty="0">
                <a:effectLst/>
                <a:latin typeface="Poppins" panose="00000500000000000000" pitchFamily="2" charset="-18"/>
                <a:ea typeface="Calibri" panose="020F0502020204030204" pitchFamily="34" charset="0"/>
                <a:cs typeface="Poppins" panose="00000500000000000000" pitchFamily="2" charset="-18"/>
              </a:rPr>
              <a:t>ELiS AX45 vs PAMIR 4200 WL/WLL</a:t>
            </a: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Higher efficiency and heating power of </a:t>
            </a:r>
            <a:r>
              <a:rPr lang="en-US" sz="1400" dirty="0" err="1">
                <a:latin typeface="Poppins" panose="00000500000000000000" pitchFamily="2" charset="-18"/>
                <a:cs typeface="Poppins" panose="00000500000000000000" pitchFamily="2" charset="-18"/>
              </a:rPr>
              <a:t>ELiS</a:t>
            </a:r>
            <a:r>
              <a:rPr lang="en-US" sz="1400" dirty="0">
                <a:latin typeface="Poppins" panose="00000500000000000000" pitchFamily="2" charset="-18"/>
                <a:cs typeface="Poppins" panose="00000500000000000000" pitchFamily="2" charset="-18"/>
              </a:rPr>
              <a:t> AX curtains - about 10%,</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Approximate electricity consumption,</a:t>
            </a:r>
            <a:endParaRPr lang="pl-PL" sz="1400" b="0" dirty="0">
              <a:effectLst/>
              <a:latin typeface="Poppins" panose="00000500000000000000" pitchFamily="2" charset="-18"/>
              <a:ea typeface="Calibri" panose="020F0502020204030204" pitchFamily="34" charset="0"/>
              <a:cs typeface="Poppins" panose="00000500000000000000" pitchFamily="2" charset="-18"/>
            </a:endParaRPr>
          </a:p>
          <a:p>
            <a:pPr marL="171450" indent="-171450" algn="just">
              <a:lnSpc>
                <a:spcPct val="150000"/>
              </a:lnSpc>
              <a:spcBef>
                <a:spcPts val="200"/>
              </a:spcBef>
              <a:spcAft>
                <a:spcPts val="800"/>
              </a:spcAft>
              <a:buFont typeface="Arial" panose="020B0604020202020204" pitchFamily="34" charset="0"/>
              <a:buChar char="•"/>
              <a:tabLst>
                <a:tab pos="3601720" algn="l"/>
              </a:tabLst>
            </a:pPr>
            <a:r>
              <a:rPr lang="en-US" sz="1400" dirty="0">
                <a:latin typeface="Poppins" panose="00000500000000000000" pitchFamily="2" charset="-18"/>
                <a:cs typeface="Poppins" panose="00000500000000000000" pitchFamily="2" charset="-18"/>
              </a:rPr>
              <a:t>Similar sound pressure level - despite the higher efficiency of </a:t>
            </a:r>
            <a:r>
              <a:rPr lang="en-US" sz="1400" dirty="0" err="1">
                <a:latin typeface="Poppins" panose="00000500000000000000" pitchFamily="2" charset="-18"/>
                <a:cs typeface="Poppins" panose="00000500000000000000" pitchFamily="2" charset="-18"/>
              </a:rPr>
              <a:t>ELiS</a:t>
            </a:r>
            <a:r>
              <a:rPr lang="en-US" sz="1400" dirty="0">
                <a:latin typeface="Poppins" panose="00000500000000000000" pitchFamily="2" charset="-18"/>
                <a:cs typeface="Poppins" panose="00000500000000000000" pitchFamily="2" charset="-18"/>
              </a:rPr>
              <a:t> AX curtains</a:t>
            </a:r>
            <a:r>
              <a:rPr lang="pl-PL" sz="1400" b="0" dirty="0">
                <a:effectLst/>
                <a:latin typeface="Poppins" panose="00000500000000000000" pitchFamily="50" charset="-18"/>
                <a:ea typeface="Calibri" panose="020F0502020204030204" pitchFamily="34" charset="0"/>
                <a:cs typeface="Poppins" panose="00000500000000000000" pitchFamily="50" charset="-18"/>
              </a:rPr>
              <a:t>.</a:t>
            </a:r>
          </a:p>
        </p:txBody>
      </p:sp>
    </p:spTree>
    <p:extLst>
      <p:ext uri="{BB962C8B-B14F-4D97-AF65-F5344CB8AC3E}">
        <p14:creationId xmlns:p14="http://schemas.microsoft.com/office/powerpoint/2010/main" val="16665630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xmlns="" id="{38755695-A76B-F1D7-DC4E-777C8F5328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9591" b="23348"/>
          <a:stretch/>
        </p:blipFill>
        <p:spPr>
          <a:xfrm>
            <a:off x="1506715" y="1762125"/>
            <a:ext cx="10685286" cy="5095875"/>
          </a:xfrm>
          <a:prstGeom prst="rect">
            <a:avLst/>
          </a:prstGeom>
        </p:spPr>
      </p:pic>
      <p:sp>
        <p:nvSpPr>
          <p:cNvPr id="6" name="Prostokąt 5">
            <a:extLst>
              <a:ext uri="{FF2B5EF4-FFF2-40B4-BE49-F238E27FC236}">
                <a16:creationId xmlns:a16="http://schemas.microsoft.com/office/drawing/2014/main" xmlns="" id="{B6013B3A-8A6A-4C31-6A7E-69E6EC079A25}"/>
              </a:ext>
            </a:extLst>
          </p:cNvPr>
          <p:cNvSpPr/>
          <p:nvPr/>
        </p:nvSpPr>
        <p:spPr>
          <a:xfrm>
            <a:off x="1804543" y="1483467"/>
            <a:ext cx="809420" cy="2601036"/>
          </a:xfrm>
          <a:prstGeom prst="rect">
            <a:avLst/>
          </a:prstGeom>
          <a:solidFill>
            <a:srgbClr val="AFD2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2148093" y="2783985"/>
            <a:ext cx="2494594" cy="954107"/>
          </a:xfrm>
          <a:prstGeom prst="rect">
            <a:avLst/>
          </a:prstGeom>
          <a:noFill/>
        </p:spPr>
        <p:txBody>
          <a:bodyPr wrap="none" rtlCol="0">
            <a:spAutoFit/>
          </a:bodyPr>
          <a:lstStyle/>
          <a:p>
            <a:r>
              <a:rPr lang="en-US" sz="2800" b="1" dirty="0">
                <a:latin typeface="Poppins" panose="00000500000000000000" pitchFamily="2" charset="-18"/>
                <a:cs typeface="Poppins" panose="00000500000000000000" pitchFamily="2" charset="-18"/>
              </a:rPr>
              <a:t>Thank you </a:t>
            </a:r>
            <a:r>
              <a:rPr lang="pl-PL" sz="2800" b="1" dirty="0">
                <a:latin typeface="Poppins" panose="00000500000000000000" pitchFamily="2" charset="-18"/>
                <a:cs typeface="Poppins" panose="00000500000000000000" pitchFamily="2" charset="-18"/>
              </a:rPr>
              <a:t/>
            </a:r>
            <a:br>
              <a:rPr lang="pl-PL" sz="2800" b="1" dirty="0">
                <a:latin typeface="Poppins" panose="00000500000000000000" pitchFamily="2" charset="-18"/>
                <a:cs typeface="Poppins" panose="00000500000000000000" pitchFamily="2" charset="-18"/>
              </a:rPr>
            </a:br>
            <a:r>
              <a:rPr lang="en-US" sz="2800" b="1" dirty="0">
                <a:latin typeface="Poppins" panose="00000500000000000000" pitchFamily="2" charset="-18"/>
                <a:cs typeface="Poppins" panose="00000500000000000000" pitchFamily="2" charset="-18"/>
              </a:rPr>
              <a:t>for attention</a:t>
            </a:r>
            <a:endParaRPr lang="pl-PL" sz="2800" b="1" dirty="0">
              <a:latin typeface="Poppins" panose="00000500000000000000" pitchFamily="2" charset="-18"/>
              <a:cs typeface="Poppins" panose="00000500000000000000" pitchFamily="2"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29968269"/>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6244</TotalTime>
  <Words>6555</Words>
  <Application>Microsoft Office PowerPoint</Application>
  <PresentationFormat>Widescreen</PresentationFormat>
  <Paragraphs>639</Paragraphs>
  <Slides>58</Slides>
  <Notes>58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Poppins</vt:lpstr>
      <vt:lpstr>Poppins Light</vt:lpstr>
      <vt:lpstr>Wingdings</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Małgorzata Śpionek</dc:creator>
  <cp:lastModifiedBy>Landrius TUF</cp:lastModifiedBy>
  <cp:revision>151</cp:revision>
  <dcterms:created xsi:type="dcterms:W3CDTF">2023-03-01T14:09:03Z</dcterms:created>
  <dcterms:modified xsi:type="dcterms:W3CDTF">2023-09-27T11:14:03Z</dcterms:modified>
</cp:coreProperties>
</file>