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9" r:id="rId3"/>
    <p:sldId id="2322" r:id="rId4"/>
    <p:sldId id="292" r:id="rId5"/>
    <p:sldId id="294" r:id="rId6"/>
    <p:sldId id="261" r:id="rId7"/>
    <p:sldId id="295" r:id="rId8"/>
    <p:sldId id="278" r:id="rId9"/>
    <p:sldId id="296" r:id="rId10"/>
    <p:sldId id="2347" r:id="rId11"/>
    <p:sldId id="297" r:id="rId12"/>
    <p:sldId id="2275" r:id="rId13"/>
    <p:sldId id="2376" r:id="rId14"/>
    <p:sldId id="2277" r:id="rId15"/>
    <p:sldId id="299" r:id="rId16"/>
    <p:sldId id="2290" r:id="rId17"/>
    <p:sldId id="2291" r:id="rId18"/>
    <p:sldId id="2314" r:id="rId19"/>
    <p:sldId id="2313" r:id="rId20"/>
    <p:sldId id="2315" r:id="rId21"/>
    <p:sldId id="2325" r:id="rId22"/>
    <p:sldId id="2353" r:id="rId23"/>
    <p:sldId id="2350" r:id="rId24"/>
    <p:sldId id="2355" r:id="rId25"/>
    <p:sldId id="2326" r:id="rId26"/>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52A674-FDF3-5267-7151-020FD92B4B83}" name="Sylwester Głąbicki" initials="SG" userId="S::Sylwester.Glabicki@flowair.pl::2f6d109b-d505-42cc-a51d-110ba7134ac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1C8BA"/>
    <a:srgbClr val="AFD2DB"/>
    <a:srgbClr val="A3C1A3"/>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72706" autoAdjust="0"/>
  </p:normalViewPr>
  <p:slideViewPr>
    <p:cSldViewPr snapToGrid="0">
      <p:cViewPr varScale="1">
        <p:scale>
          <a:sx n="83" d="100"/>
          <a:sy n="83" d="100"/>
        </p:scale>
        <p:origin x="172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na Jakusz-Gostomska" userId="9e041ab7-487e-494b-8c4a-b0f1906cc21a" providerId="ADAL" clId="{D051F335-F7ED-4E85-B702-498C200434DD}"/>
    <pc:docChg chg="delSld">
      <pc:chgData name="Alina Jakusz-Gostomska" userId="9e041ab7-487e-494b-8c4a-b0f1906cc21a" providerId="ADAL" clId="{D051F335-F7ED-4E85-B702-498C200434DD}" dt="2023-09-08T06:52:31.298" v="0" actId="47"/>
      <pc:docMkLst>
        <pc:docMk/>
      </pc:docMkLst>
      <pc:sldChg chg="del">
        <pc:chgData name="Alina Jakusz-Gostomska" userId="9e041ab7-487e-494b-8c4a-b0f1906cc21a" providerId="ADAL" clId="{D051F335-F7ED-4E85-B702-498C200434DD}" dt="2023-09-08T06:52:31.298" v="0" actId="47"/>
        <pc:sldMkLst>
          <pc:docMk/>
          <pc:sldMk cId="265645644" sldId="2372"/>
        </pc:sldMkLst>
      </pc:sldChg>
    </pc:docChg>
  </pc:docChgLst>
  <pc:docChgLst>
    <pc:chgData name="Alina Jakusz-Gostomska" userId="9e041ab7-487e-494b-8c4a-b0f1906cc21a" providerId="ADAL" clId="{65986AA9-5DEF-41E4-905C-3318F06730F5}"/>
    <pc:docChg chg="modSld">
      <pc:chgData name="Alina Jakusz-Gostomska" userId="9e041ab7-487e-494b-8c4a-b0f1906cc21a" providerId="ADAL" clId="{65986AA9-5DEF-41E4-905C-3318F06730F5}" dt="2023-06-20T07:05:44.745" v="1" actId="5793"/>
      <pc:docMkLst>
        <pc:docMk/>
      </pc:docMkLst>
      <pc:sldChg chg="modNotesTx">
        <pc:chgData name="Alina Jakusz-Gostomska" userId="9e041ab7-487e-494b-8c4a-b0f1906cc21a" providerId="ADAL" clId="{65986AA9-5DEF-41E4-905C-3318F06730F5}" dt="2023-06-20T07:05:44.745" v="1" actId="5793"/>
        <pc:sldMkLst>
          <pc:docMk/>
          <pc:sldMk cId="4150446659" sldId="232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8CE14-D77B-4AF5-9DBB-2A1C1242D9FC}" type="datetimeFigureOut">
              <a:rPr lang="pl-PL" smtClean="0"/>
              <a:t>08.09.2023</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5624D0-9F52-4A68-9C38-F0EFAE90CE6F}" type="slidenum">
              <a:rPr lang="pl-PL" smtClean="0"/>
              <a:t>‹#›</a:t>
            </a:fld>
            <a:endParaRPr lang="pl-PL"/>
          </a:p>
        </p:txBody>
      </p:sp>
    </p:spTree>
    <p:extLst>
      <p:ext uri="{BB962C8B-B14F-4D97-AF65-F5344CB8AC3E}">
        <p14:creationId xmlns:p14="http://schemas.microsoft.com/office/powerpoint/2010/main" val="2994890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B5624D0-9F52-4A68-9C38-F0EFAE90CE6F}" type="slidenum">
              <a:rPr lang="pl-PL" smtClean="0"/>
              <a:t>2</a:t>
            </a:fld>
            <a:endParaRPr lang="pl-PL"/>
          </a:p>
        </p:txBody>
      </p:sp>
    </p:spTree>
    <p:extLst>
      <p:ext uri="{BB962C8B-B14F-4D97-AF65-F5344CB8AC3E}">
        <p14:creationId xmlns:p14="http://schemas.microsoft.com/office/powerpoint/2010/main" val="170058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Aby </a:t>
            </a:r>
            <a:r>
              <a:rPr lang="pl-PL" dirty="0" err="1"/>
              <a:t>zdjąc</a:t>
            </a:r>
            <a:r>
              <a:rPr lang="pl-PL" dirty="0"/>
              <a:t> dolną pokrywę należy odkręcić 4 śruby jedna jest </a:t>
            </a:r>
            <a:r>
              <a:rPr lang="pl-PL" dirty="0" err="1"/>
              <a:t>imbusowa</a:t>
            </a:r>
            <a:r>
              <a:rPr lang="pl-PL" dirty="0"/>
              <a:t> (allen </a:t>
            </a:r>
            <a:r>
              <a:rPr lang="pl-PL" dirty="0" err="1"/>
              <a:t>screw</a:t>
            </a:r>
            <a:r>
              <a:rPr lang="pl-PL" dirty="0"/>
              <a:t>), pozostałe ręcznie. (1 </a:t>
            </a:r>
            <a:r>
              <a:rPr lang="pl-PL" dirty="0" err="1"/>
              <a:t>Imbusowa</a:t>
            </a:r>
            <a:r>
              <a:rPr lang="pl-PL" dirty="0"/>
              <a:t> ze względu na przepisy bezpieczeństwa) </a:t>
            </a:r>
            <a:br>
              <a:rPr lang="pl-PL" dirty="0"/>
            </a:br>
            <a:r>
              <a:rPr lang="en-US" dirty="0"/>
              <a:t>The lid hangs on a cord with a carabiner</a:t>
            </a:r>
            <a:r>
              <a:rPr lang="pl-PL" dirty="0"/>
              <a:t>. Po zdjęciu pokrywy mamy dostęp do sterownika(</a:t>
            </a:r>
            <a:r>
              <a:rPr lang="pl-PL" dirty="0" err="1"/>
              <a:t>drv</a:t>
            </a:r>
            <a:r>
              <a:rPr lang="pl-PL" dirty="0"/>
              <a:t>). Czyszczenie tacy (</a:t>
            </a:r>
            <a:r>
              <a:rPr lang="pl-PL" dirty="0" err="1"/>
              <a:t>drain</a:t>
            </a:r>
            <a:r>
              <a:rPr lang="pl-PL" dirty="0"/>
              <a:t> </a:t>
            </a:r>
            <a:r>
              <a:rPr lang="pl-PL" dirty="0" err="1"/>
              <a:t>tray</a:t>
            </a:r>
            <a:r>
              <a:rPr lang="pl-PL" dirty="0"/>
              <a:t>) wymaga </a:t>
            </a:r>
            <a:r>
              <a:rPr lang="en-US" dirty="0"/>
              <a:t>tighten the next few wing screws (by hand) then we have access to the drain </a:t>
            </a:r>
            <a:r>
              <a:rPr lang="pl-PL" dirty="0" err="1"/>
              <a:t>tray</a:t>
            </a:r>
            <a:r>
              <a:rPr lang="en-US" dirty="0"/>
              <a:t> and </a:t>
            </a:r>
            <a:r>
              <a:rPr lang="pl-PL" dirty="0"/>
              <a:t>the </a:t>
            </a:r>
            <a:r>
              <a:rPr lang="pl-PL" dirty="0" err="1"/>
              <a:t>drain</a:t>
            </a:r>
            <a:r>
              <a:rPr lang="pl-PL" dirty="0"/>
              <a:t> </a:t>
            </a:r>
            <a:r>
              <a:rPr lang="en-US" dirty="0"/>
              <a:t>pump.</a:t>
            </a:r>
            <a:endParaRPr lang="pl-PL" dirty="0"/>
          </a:p>
        </p:txBody>
      </p:sp>
      <p:sp>
        <p:nvSpPr>
          <p:cNvPr id="4" name="Symbol zastępczy numeru slajdu 3"/>
          <p:cNvSpPr>
            <a:spLocks noGrp="1"/>
          </p:cNvSpPr>
          <p:nvPr>
            <p:ph type="sldNum" sz="quarter" idx="5"/>
          </p:nvPr>
        </p:nvSpPr>
        <p:spPr/>
        <p:txBody>
          <a:bodyPr/>
          <a:lstStyle/>
          <a:p>
            <a:fld id="{DB5624D0-9F52-4A68-9C38-F0EFAE90CE6F}" type="slidenum">
              <a:rPr lang="pl-PL" smtClean="0"/>
              <a:t>13</a:t>
            </a:fld>
            <a:endParaRPr lang="pl-PL"/>
          </a:p>
        </p:txBody>
      </p:sp>
    </p:spTree>
    <p:extLst>
      <p:ext uri="{BB962C8B-B14F-4D97-AF65-F5344CB8AC3E}">
        <p14:creationId xmlns:p14="http://schemas.microsoft.com/office/powerpoint/2010/main" val="1354806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B5624D0-9F52-4A68-9C38-F0EFAE90CE6F}" type="slidenum">
              <a:rPr lang="pl-PL" smtClean="0"/>
              <a:t>15</a:t>
            </a:fld>
            <a:endParaRPr lang="pl-PL"/>
          </a:p>
        </p:txBody>
      </p:sp>
    </p:spTree>
    <p:extLst>
      <p:ext uri="{BB962C8B-B14F-4D97-AF65-F5344CB8AC3E}">
        <p14:creationId xmlns:p14="http://schemas.microsoft.com/office/powerpoint/2010/main" val="1573411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Automatyka jest gotowa na współprace z czujnikiem obecności / czujnikiem ruchu to tryb smart. Na razie sami nie mamy w ofercie takiego czujnika ale może pracować z czujnikiem zewnętrznym</a:t>
            </a:r>
          </a:p>
        </p:txBody>
      </p:sp>
      <p:sp>
        <p:nvSpPr>
          <p:cNvPr id="4" name="Symbol zastępczy numeru slajdu 3"/>
          <p:cNvSpPr>
            <a:spLocks noGrp="1"/>
          </p:cNvSpPr>
          <p:nvPr>
            <p:ph type="sldNum" sz="quarter" idx="5"/>
          </p:nvPr>
        </p:nvSpPr>
        <p:spPr/>
        <p:txBody>
          <a:bodyPr/>
          <a:lstStyle/>
          <a:p>
            <a:fld id="{DB5624D0-9F52-4A68-9C38-F0EFAE90CE6F}" type="slidenum">
              <a:rPr lang="pl-PL" smtClean="0"/>
              <a:t>17</a:t>
            </a:fld>
            <a:endParaRPr lang="pl-PL"/>
          </a:p>
        </p:txBody>
      </p:sp>
    </p:spTree>
    <p:extLst>
      <p:ext uri="{BB962C8B-B14F-4D97-AF65-F5344CB8AC3E}">
        <p14:creationId xmlns:p14="http://schemas.microsoft.com/office/powerpoint/2010/main" val="257593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Do urządzenia montowana na wcisk, przyklejana do sufitu na klej. </a:t>
            </a:r>
          </a:p>
        </p:txBody>
      </p:sp>
      <p:sp>
        <p:nvSpPr>
          <p:cNvPr id="4" name="Symbol zastępczy numeru slajdu 3"/>
          <p:cNvSpPr>
            <a:spLocks noGrp="1"/>
          </p:cNvSpPr>
          <p:nvPr>
            <p:ph type="sldNum" sz="quarter" idx="5"/>
          </p:nvPr>
        </p:nvSpPr>
        <p:spPr/>
        <p:txBody>
          <a:bodyPr/>
          <a:lstStyle/>
          <a:p>
            <a:fld id="{DB5624D0-9F52-4A68-9C38-F0EFAE90CE6F}" type="slidenum">
              <a:rPr lang="pl-PL" smtClean="0"/>
              <a:t>19</a:t>
            </a:fld>
            <a:endParaRPr lang="pl-PL"/>
          </a:p>
        </p:txBody>
      </p:sp>
    </p:spTree>
    <p:extLst>
      <p:ext uri="{BB962C8B-B14F-4D97-AF65-F5344CB8AC3E}">
        <p14:creationId xmlns:p14="http://schemas.microsoft.com/office/powerpoint/2010/main" val="1108134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Kluczowy wymiar jak blisko sufitu jesteśmy w stanie zamontować Lunę – 15 cm</a:t>
            </a:r>
          </a:p>
        </p:txBody>
      </p:sp>
      <p:sp>
        <p:nvSpPr>
          <p:cNvPr id="4" name="Symbol zastępczy numeru slajdu 3"/>
          <p:cNvSpPr>
            <a:spLocks noGrp="1"/>
          </p:cNvSpPr>
          <p:nvPr>
            <p:ph type="sldNum" sz="quarter" idx="5"/>
          </p:nvPr>
        </p:nvSpPr>
        <p:spPr/>
        <p:txBody>
          <a:bodyPr/>
          <a:lstStyle/>
          <a:p>
            <a:fld id="{DB5624D0-9F52-4A68-9C38-F0EFAE90CE6F}" type="slidenum">
              <a:rPr lang="pl-PL" smtClean="0"/>
              <a:t>22</a:t>
            </a:fld>
            <a:endParaRPr lang="pl-PL"/>
          </a:p>
        </p:txBody>
      </p:sp>
    </p:spTree>
    <p:extLst>
      <p:ext uri="{BB962C8B-B14F-4D97-AF65-F5344CB8AC3E}">
        <p14:creationId xmlns:p14="http://schemas.microsoft.com/office/powerpoint/2010/main" val="1974110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err="1"/>
              <a:t>Mounting</a:t>
            </a:r>
            <a:r>
              <a:rPr lang="pl-PL" dirty="0"/>
              <a:t> </a:t>
            </a:r>
            <a:r>
              <a:rPr lang="pl-PL" dirty="0" err="1"/>
              <a:t>pins</a:t>
            </a:r>
            <a:r>
              <a:rPr lang="pl-PL" dirty="0"/>
              <a:t> M8, w zestawie nie mamy śrub ani szpilek, w kartonie nie ma też żadnego wzoru aby ułatwić wiercenie – często o to pytają </a:t>
            </a:r>
          </a:p>
        </p:txBody>
      </p:sp>
      <p:sp>
        <p:nvSpPr>
          <p:cNvPr id="4" name="Symbol zastępczy numeru slajdu 3"/>
          <p:cNvSpPr>
            <a:spLocks noGrp="1"/>
          </p:cNvSpPr>
          <p:nvPr>
            <p:ph type="sldNum" sz="quarter" idx="5"/>
          </p:nvPr>
        </p:nvSpPr>
        <p:spPr/>
        <p:txBody>
          <a:bodyPr/>
          <a:lstStyle/>
          <a:p>
            <a:fld id="{DB5624D0-9F52-4A68-9C38-F0EFAE90CE6F}" type="slidenum">
              <a:rPr lang="pl-PL" smtClean="0"/>
              <a:t>23</a:t>
            </a:fld>
            <a:endParaRPr lang="pl-PL"/>
          </a:p>
        </p:txBody>
      </p:sp>
    </p:spTree>
    <p:extLst>
      <p:ext uri="{BB962C8B-B14F-4D97-AF65-F5344CB8AC3E}">
        <p14:creationId xmlns:p14="http://schemas.microsoft.com/office/powerpoint/2010/main" val="2363110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err="1"/>
              <a:t>Podłaczenie</a:t>
            </a:r>
            <a:r>
              <a:rPr lang="pl-PL" dirty="0"/>
              <a:t> </a:t>
            </a:r>
            <a:r>
              <a:rPr lang="pl-PL" dirty="0" err="1"/>
              <a:t>zasialania</a:t>
            </a:r>
            <a:r>
              <a:rPr lang="pl-PL" dirty="0"/>
              <a:t>:</a:t>
            </a:r>
            <a:br>
              <a:rPr lang="pl-PL" dirty="0"/>
            </a:br>
            <a:r>
              <a:rPr lang="pl-PL" dirty="0"/>
              <a:t>Prowadzimy przewód </a:t>
            </a:r>
            <a:r>
              <a:rPr lang="pl-PL" dirty="0" err="1"/>
              <a:t>zasialający</a:t>
            </a:r>
            <a:r>
              <a:rPr lang="pl-PL" dirty="0"/>
              <a:t> po szpilce do urządzenia poprzez przygotowane korytko a następnie przez otwór po stronie opisanej wytłoczeniem jak Power</a:t>
            </a:r>
            <a:br>
              <a:rPr lang="pl-PL" dirty="0"/>
            </a:br>
            <a:br>
              <a:rPr lang="pl-PL" dirty="0"/>
            </a:br>
            <a:r>
              <a:rPr lang="pl-PL" dirty="0"/>
              <a:t>Ze sterowaniem podobnie tylko do otworu podpisanego jako </a:t>
            </a:r>
            <a:r>
              <a:rPr lang="pl-PL" dirty="0" err="1"/>
              <a:t>control</a:t>
            </a:r>
            <a:r>
              <a:rPr lang="pl-PL" dirty="0"/>
              <a:t> </a:t>
            </a:r>
            <a:br>
              <a:rPr lang="pl-PL" dirty="0"/>
            </a:br>
            <a:br>
              <a:rPr lang="pl-PL" dirty="0"/>
            </a:br>
            <a:r>
              <a:rPr lang="pl-PL" dirty="0"/>
              <a:t>Następnie podpinamy się zgodnie ze schematem do przygotowanych złączek do których dostęp mamy po zdjęciu dolnej pokrywy urządzenia </a:t>
            </a:r>
            <a:br>
              <a:rPr lang="pl-PL" dirty="0"/>
            </a:br>
            <a:br>
              <a:rPr lang="pl-PL" dirty="0"/>
            </a:br>
            <a:r>
              <a:rPr lang="pl-PL" dirty="0" err="1"/>
              <a:t>Podłaczenie</a:t>
            </a:r>
            <a:r>
              <a:rPr lang="pl-PL" dirty="0"/>
              <a:t> hydrauliczne poprzez węże </a:t>
            </a:r>
            <a:r>
              <a:rPr lang="pl-PL" dirty="0" err="1"/>
              <a:t>elestyczne</a:t>
            </a:r>
            <a:r>
              <a:rPr lang="pl-PL" dirty="0"/>
              <a:t> do </a:t>
            </a:r>
            <a:r>
              <a:rPr lang="pl-PL" dirty="0" err="1"/>
              <a:t>króćów</a:t>
            </a:r>
            <a:r>
              <a:rPr lang="pl-PL" dirty="0"/>
              <a:t> w zależności od modelu urządzenia podłączenie wygląda różnie, króćce są opisane wytłoczeniem w EPP a tabela jak podłączyć w DTR</a:t>
            </a:r>
          </a:p>
        </p:txBody>
      </p:sp>
      <p:sp>
        <p:nvSpPr>
          <p:cNvPr id="4" name="Symbol zastępczy numeru slajdu 3"/>
          <p:cNvSpPr>
            <a:spLocks noGrp="1"/>
          </p:cNvSpPr>
          <p:nvPr>
            <p:ph type="sldNum" sz="quarter" idx="5"/>
          </p:nvPr>
        </p:nvSpPr>
        <p:spPr/>
        <p:txBody>
          <a:bodyPr/>
          <a:lstStyle/>
          <a:p>
            <a:fld id="{DB5624D0-9F52-4A68-9C38-F0EFAE90CE6F}" type="slidenum">
              <a:rPr lang="pl-PL" smtClean="0"/>
              <a:t>24</a:t>
            </a:fld>
            <a:endParaRPr lang="pl-PL"/>
          </a:p>
        </p:txBody>
      </p:sp>
    </p:spTree>
    <p:extLst>
      <p:ext uri="{BB962C8B-B14F-4D97-AF65-F5344CB8AC3E}">
        <p14:creationId xmlns:p14="http://schemas.microsoft.com/office/powerpoint/2010/main" val="1011204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R="0" lvl="0" algn="l" defTabSz="914400" rtl="0" eaLnBrk="1" fontAlgn="auto" latinLnBrk="0" hangingPunct="1">
              <a:lnSpc>
                <a:spcPct val="100000"/>
              </a:lnSpc>
              <a:spcBef>
                <a:spcPts val="905"/>
              </a:spcBef>
              <a:spcAft>
                <a:spcPts val="0"/>
              </a:spcAft>
              <a:buClr>
                <a:schemeClr val="tx1"/>
              </a:buClr>
              <a:buSzPct val="175000"/>
              <a:buFontTx/>
              <a:buNone/>
              <a:tabLst/>
              <a:defRPr/>
            </a:pPr>
            <a:endParaRPr lang="pl-PL" dirty="0"/>
          </a:p>
        </p:txBody>
      </p:sp>
      <p:sp>
        <p:nvSpPr>
          <p:cNvPr id="4" name="Symbol zastępczy numeru slajdu 3"/>
          <p:cNvSpPr>
            <a:spLocks noGrp="1"/>
          </p:cNvSpPr>
          <p:nvPr>
            <p:ph type="sldNum" sz="quarter" idx="5"/>
          </p:nvPr>
        </p:nvSpPr>
        <p:spPr/>
        <p:txBody>
          <a:bodyPr/>
          <a:lstStyle/>
          <a:p>
            <a:fld id="{DB5624D0-9F52-4A68-9C38-F0EFAE90CE6F}" type="slidenum">
              <a:rPr lang="pl-PL" smtClean="0"/>
              <a:t>25</a:t>
            </a:fld>
            <a:endParaRPr lang="pl-PL"/>
          </a:p>
        </p:txBody>
      </p:sp>
    </p:spTree>
    <p:extLst>
      <p:ext uri="{BB962C8B-B14F-4D97-AF65-F5344CB8AC3E}">
        <p14:creationId xmlns:p14="http://schemas.microsoft.com/office/powerpoint/2010/main" val="2965718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A03AB9-1B52-F44D-8C09-F739E79F137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138B1762-BC43-D9FD-78C0-95D0884061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A76FBD7B-0327-6168-55FD-62EE7265F6EA}"/>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5" name="Symbol zastępczy stopki 4">
            <a:extLst>
              <a:ext uri="{FF2B5EF4-FFF2-40B4-BE49-F238E27FC236}">
                <a16:creationId xmlns:a16="http://schemas.microsoft.com/office/drawing/2014/main" id="{1FFBAAF4-B31E-A105-2A7C-622047502AD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087EC58-E32A-CAED-8DCD-20C50299A247}"/>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298590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E141252-AB28-5DB9-E9B1-DAE97A40FCB3}"/>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53BE4E6-9683-976F-6877-3CB9D172720F}"/>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B4AF582-7F62-8C7D-0846-211073C4AB25}"/>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5" name="Symbol zastępczy stopki 4">
            <a:extLst>
              <a:ext uri="{FF2B5EF4-FFF2-40B4-BE49-F238E27FC236}">
                <a16:creationId xmlns:a16="http://schemas.microsoft.com/office/drawing/2014/main" id="{451F89D6-21F7-B96F-E50B-FFDD1D0C82C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5B0C603-EB95-5FA1-966B-9AE320F5DD0F}"/>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1355531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CDCB2C-332F-5D7F-54A7-3D2A819A5F09}"/>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3821BAE2-4836-F8B8-AF47-4CEF78A99E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5D59AE65-D02B-F2C1-C162-F2CC17C90982}"/>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5" name="Symbol zastępczy stopki 4">
            <a:extLst>
              <a:ext uri="{FF2B5EF4-FFF2-40B4-BE49-F238E27FC236}">
                <a16:creationId xmlns:a16="http://schemas.microsoft.com/office/drawing/2014/main" id="{0F1D055A-2990-91A1-4576-8344A89E240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A33B9E8-059F-8F00-0F17-20500ABA00D5}"/>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911474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1E33D42-5B72-AE5F-A823-ED9EFCE4C481}"/>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9DD9F946-B6EF-66D4-B0B2-A0C108E5C9A9}"/>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D02BE2AF-54C8-B937-C0DF-4483A7911E3E}"/>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08C76EF-8995-C136-391C-CE5A273312AA}"/>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6" name="Symbol zastępczy stopki 5">
            <a:extLst>
              <a:ext uri="{FF2B5EF4-FFF2-40B4-BE49-F238E27FC236}">
                <a16:creationId xmlns:a16="http://schemas.microsoft.com/office/drawing/2014/main" id="{6C27066C-AC5B-769B-A9AF-278324D3632F}"/>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1E35FA0-9B13-368C-615D-4FEFCE2A97E8}"/>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2227480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65F13A3-0805-FF25-4152-6DBB749DC69F}"/>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91BE3B71-1969-A05D-78E5-536824CDB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4CB80F64-0F89-0666-B9FD-DB5E616F31CB}"/>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435FC67B-C485-8565-5DC8-40E9BD4D43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977F87A1-ACC0-D841-81F6-C75DBC370C50}"/>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14FBF1B2-E2D5-F480-A3F0-3BE4BD2AE26E}"/>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8" name="Symbol zastępczy stopki 7">
            <a:extLst>
              <a:ext uri="{FF2B5EF4-FFF2-40B4-BE49-F238E27FC236}">
                <a16:creationId xmlns:a16="http://schemas.microsoft.com/office/drawing/2014/main" id="{CB195A71-9501-C000-32E6-55E2D2C97EAE}"/>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C6C58310-03C5-AE20-05EE-20937B352D2F}"/>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2288291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6A4DF31-2F14-F418-F02F-BCC69234F959}"/>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01E22DF6-D57E-6FD4-C6A4-55311C0A7A5B}"/>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4" name="Symbol zastępczy stopki 3">
            <a:extLst>
              <a:ext uri="{FF2B5EF4-FFF2-40B4-BE49-F238E27FC236}">
                <a16:creationId xmlns:a16="http://schemas.microsoft.com/office/drawing/2014/main" id="{A6EAC918-9498-C076-9086-DC8515991E76}"/>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2BC3186B-67A4-7B4D-75CE-73F505946C61}"/>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370498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6511A91C-F27C-B0F4-0477-FC3C59F4D8D5}"/>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3" name="Symbol zastępczy stopki 2">
            <a:extLst>
              <a:ext uri="{FF2B5EF4-FFF2-40B4-BE49-F238E27FC236}">
                <a16:creationId xmlns:a16="http://schemas.microsoft.com/office/drawing/2014/main" id="{BCD9312F-47A3-7F14-0967-55FFF3DBA61F}"/>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D2726C58-961B-0CFC-628F-D1EEB03DF6EB}"/>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3134994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AE64E53-1C25-00C1-166E-D0F2C987520F}"/>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105A76C8-8620-E3EF-C5DA-3E367FAC59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43522D8F-1CB3-7802-4E28-016EFB3CF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CDCF8CFD-5D36-F8FC-B32F-5017679EB349}"/>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6" name="Symbol zastępczy stopki 5">
            <a:extLst>
              <a:ext uri="{FF2B5EF4-FFF2-40B4-BE49-F238E27FC236}">
                <a16:creationId xmlns:a16="http://schemas.microsoft.com/office/drawing/2014/main" id="{102E7ACD-7460-6A4B-5908-BB813916587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D081BF4-F687-3939-4426-A29B60FBC034}"/>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67747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FAD141-3850-663F-B46D-3BB7A45ABC8E}"/>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26CB98B2-FA2C-62C8-814C-54867AEE68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83F01936-02C7-71AA-63B9-6C9D8417B4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02A2BB10-2147-2DFB-B2A9-6B66E9ECBF86}"/>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6" name="Symbol zastępczy stopki 5">
            <a:extLst>
              <a:ext uri="{FF2B5EF4-FFF2-40B4-BE49-F238E27FC236}">
                <a16:creationId xmlns:a16="http://schemas.microsoft.com/office/drawing/2014/main" id="{24A94E48-08A0-2767-E687-E8C3FB9A329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42FE1AF-4E44-F78B-6624-956827F02079}"/>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4209641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C6023D-ACBB-3A85-6C55-CD118BC81AA1}"/>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E48A1EBF-AA1B-81A6-3605-D01162D412ED}"/>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1636B0C-6C37-0475-3556-498BD375DD9D}"/>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5" name="Symbol zastępczy stopki 4">
            <a:extLst>
              <a:ext uri="{FF2B5EF4-FFF2-40B4-BE49-F238E27FC236}">
                <a16:creationId xmlns:a16="http://schemas.microsoft.com/office/drawing/2014/main" id="{EF3CF728-0CE2-9368-B765-04A3A52DE85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6946A6D-1902-D020-0CF1-E8490F632D25}"/>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2934208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74A70459-844C-E999-BAFA-22BD15CC3F71}"/>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80E49031-7A37-6E54-98F7-FED31628E7A7}"/>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40A3649-0129-EC9F-AD80-A68EBAB21D2B}"/>
              </a:ext>
            </a:extLst>
          </p:cNvPr>
          <p:cNvSpPr>
            <a:spLocks noGrp="1"/>
          </p:cNvSpPr>
          <p:nvPr>
            <p:ph type="dt" sz="half" idx="10"/>
          </p:nvPr>
        </p:nvSpPr>
        <p:spPr/>
        <p:txBody>
          <a:bodyPr/>
          <a:lstStyle/>
          <a:p>
            <a:fld id="{9CABFF62-FE24-43FB-9AC9-1FE2C99924D2}" type="datetimeFigureOut">
              <a:rPr lang="pl-PL" smtClean="0"/>
              <a:t>08.09.2023</a:t>
            </a:fld>
            <a:endParaRPr lang="pl-PL"/>
          </a:p>
        </p:txBody>
      </p:sp>
      <p:sp>
        <p:nvSpPr>
          <p:cNvPr id="5" name="Symbol zastępczy stopki 4">
            <a:extLst>
              <a:ext uri="{FF2B5EF4-FFF2-40B4-BE49-F238E27FC236}">
                <a16:creationId xmlns:a16="http://schemas.microsoft.com/office/drawing/2014/main" id="{1090ED16-D8A4-E2A6-D218-C3024821270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7F5A331-B383-4D87-E083-E1E9A600EC9D}"/>
              </a:ext>
            </a:extLst>
          </p:cNvPr>
          <p:cNvSpPr>
            <a:spLocks noGrp="1"/>
          </p:cNvSpPr>
          <p:nvPr>
            <p:ph type="sldNum" sz="quarter" idx="12"/>
          </p:nvPr>
        </p:nvSpPr>
        <p:spPr/>
        <p:txBody>
          <a:bodyPr/>
          <a:lstStyle/>
          <a:p>
            <a:fld id="{4EC229C0-7D19-453B-98DE-1A3E447A2B3F}" type="slidenum">
              <a:rPr lang="pl-PL" smtClean="0"/>
              <a:t>‹#›</a:t>
            </a:fld>
            <a:endParaRPr lang="pl-PL"/>
          </a:p>
        </p:txBody>
      </p:sp>
    </p:spTree>
    <p:extLst>
      <p:ext uri="{BB962C8B-B14F-4D97-AF65-F5344CB8AC3E}">
        <p14:creationId xmlns:p14="http://schemas.microsoft.com/office/powerpoint/2010/main" val="2441790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D7E71128-5DE6-1ED3-DFB5-B6C531BDA7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39FD9ABA-C02A-BB0D-4A9A-8E5FD08EC5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0A8FA33-C581-2B5A-6172-FCD381E032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ABFF62-FE24-43FB-9AC9-1FE2C99924D2}" type="datetimeFigureOut">
              <a:rPr lang="pl-PL" smtClean="0"/>
              <a:t>08.09.2023</a:t>
            </a:fld>
            <a:endParaRPr lang="pl-PL"/>
          </a:p>
        </p:txBody>
      </p:sp>
      <p:sp>
        <p:nvSpPr>
          <p:cNvPr id="5" name="Symbol zastępczy stopki 4">
            <a:extLst>
              <a:ext uri="{FF2B5EF4-FFF2-40B4-BE49-F238E27FC236}">
                <a16:creationId xmlns:a16="http://schemas.microsoft.com/office/drawing/2014/main" id="{70B563E1-7A6E-F88E-DC4C-06F55ED946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61C2496F-4933-8EA7-8CD5-26743B598A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229C0-7D19-453B-98DE-1A3E447A2B3F}" type="slidenum">
              <a:rPr lang="pl-PL" smtClean="0"/>
              <a:t>‹#›</a:t>
            </a:fld>
            <a:endParaRPr lang="pl-PL"/>
          </a:p>
        </p:txBody>
      </p:sp>
    </p:spTree>
    <p:extLst>
      <p:ext uri="{BB962C8B-B14F-4D97-AF65-F5344CB8AC3E}">
        <p14:creationId xmlns:p14="http://schemas.microsoft.com/office/powerpoint/2010/main" val="430591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raz 11">
            <a:extLst>
              <a:ext uri="{FF2B5EF4-FFF2-40B4-BE49-F238E27FC236}">
                <a16:creationId xmlns:a16="http://schemas.microsoft.com/office/drawing/2014/main" id="{A4B58A9D-C56B-1254-B4AD-2E09E6A908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439400" cy="5873496"/>
          </a:xfrm>
          <a:prstGeom prst="rect">
            <a:avLst/>
          </a:prstGeom>
        </p:spPr>
      </p:pic>
      <p:sp>
        <p:nvSpPr>
          <p:cNvPr id="6" name="Prostokąt 5">
            <a:extLst>
              <a:ext uri="{FF2B5EF4-FFF2-40B4-BE49-F238E27FC236}">
                <a16:creationId xmlns:a16="http://schemas.microsoft.com/office/drawing/2014/main" id="{CFD523D3-23EA-80AE-8CAE-8DE8F73A67A7}"/>
              </a:ext>
            </a:extLst>
          </p:cNvPr>
          <p:cNvSpPr/>
          <p:nvPr/>
        </p:nvSpPr>
        <p:spPr>
          <a:xfrm>
            <a:off x="1752600" y="3552825"/>
            <a:ext cx="809420" cy="2601036"/>
          </a:xfrm>
          <a:prstGeom prst="rect">
            <a:avLst/>
          </a:prstGeom>
          <a:solidFill>
            <a:srgbClr val="AFD2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id="{D0C8C73E-6DD4-6354-5DC0-C368CE95D3A9}"/>
              </a:ext>
            </a:extLst>
          </p:cNvPr>
          <p:cNvSpPr txBox="1"/>
          <p:nvPr/>
        </p:nvSpPr>
        <p:spPr>
          <a:xfrm>
            <a:off x="2096150" y="4853343"/>
            <a:ext cx="3903633" cy="954107"/>
          </a:xfrm>
          <a:prstGeom prst="rect">
            <a:avLst/>
          </a:prstGeom>
          <a:noFill/>
        </p:spPr>
        <p:txBody>
          <a:bodyPr wrap="none" rtlCol="0">
            <a:spAutoFit/>
          </a:bodyPr>
          <a:lstStyle/>
          <a:p>
            <a:r>
              <a:rPr lang="pl-PL" sz="2800" b="1" dirty="0">
                <a:latin typeface="Poppins" panose="00000500000000000000" pitchFamily="50" charset="-18"/>
                <a:cs typeface="Poppins" panose="00000500000000000000" pitchFamily="50" charset="-18"/>
              </a:rPr>
              <a:t>Luna</a:t>
            </a:r>
          </a:p>
          <a:p>
            <a:r>
              <a:rPr lang="pl-PL" sz="2800" b="1" dirty="0">
                <a:latin typeface="Poppins" panose="00000500000000000000" pitchFamily="50" charset="-18"/>
                <a:cs typeface="Poppins" panose="00000500000000000000" pitchFamily="50" charset="-18"/>
              </a:rPr>
              <a:t>Heating and </a:t>
            </a:r>
            <a:r>
              <a:rPr lang="pl-PL" sz="2800" b="1" dirty="0" err="1">
                <a:latin typeface="Poppins" panose="00000500000000000000" pitchFamily="50" charset="-18"/>
                <a:cs typeface="Poppins" panose="00000500000000000000" pitchFamily="50" charset="-18"/>
              </a:rPr>
              <a:t>cooling</a:t>
            </a:r>
            <a:endParaRPr lang="pl-PL" sz="2800" b="1" dirty="0">
              <a:latin typeface="Poppins" panose="00000500000000000000" pitchFamily="50" charset="-18"/>
              <a:cs typeface="Poppins" panose="00000500000000000000" pitchFamily="50" charset="-18"/>
            </a:endParaRPr>
          </a:p>
        </p:txBody>
      </p:sp>
      <p:pic>
        <p:nvPicPr>
          <p:cNvPr id="8" name="Obraz 7">
            <a:extLst>
              <a:ext uri="{FF2B5EF4-FFF2-40B4-BE49-F238E27FC236}">
                <a16:creationId xmlns:a16="http://schemas.microsoft.com/office/drawing/2014/main" id="{358E9570-9C63-B325-911D-C8D0BEF914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spTree>
    <p:extLst>
      <p:ext uri="{BB962C8B-B14F-4D97-AF65-F5344CB8AC3E}">
        <p14:creationId xmlns:p14="http://schemas.microsoft.com/office/powerpoint/2010/main" val="443047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756D0CED-032D-BF66-B0AA-815127BFD947}"/>
              </a:ext>
            </a:extLst>
          </p:cNvPr>
          <p:cNvSpPr/>
          <p:nvPr/>
        </p:nvSpPr>
        <p:spPr>
          <a:xfrm>
            <a:off x="0" y="0"/>
            <a:ext cx="12192000" cy="6858000"/>
          </a:xfrm>
          <a:prstGeom prst="rect">
            <a:avLst/>
          </a:prstGeom>
          <a:solidFill>
            <a:srgbClr val="F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872629" cy="338554"/>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What</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is</a:t>
            </a:r>
            <a:r>
              <a:rPr lang="pl-PL" sz="1600" b="1" dirty="0">
                <a:latin typeface="Poppins" panose="00000500000000000000" pitchFamily="50" charset="-18"/>
                <a:cs typeface="Poppins" panose="00000500000000000000" pitchFamily="50" charset="-18"/>
              </a:rPr>
              <a:t>  a Luna?</a:t>
            </a:r>
          </a:p>
        </p:txBody>
      </p:sp>
      <p:sp>
        <p:nvSpPr>
          <p:cNvPr id="4" name="pole tekstowe 3">
            <a:extLst>
              <a:ext uri="{FF2B5EF4-FFF2-40B4-BE49-F238E27FC236}">
                <a16:creationId xmlns:a16="http://schemas.microsoft.com/office/drawing/2014/main" id="{4FA0EB2A-1D70-D74D-118E-6AC784D35998}"/>
              </a:ext>
            </a:extLst>
          </p:cNvPr>
          <p:cNvSpPr txBox="1"/>
          <p:nvPr/>
        </p:nvSpPr>
        <p:spPr>
          <a:xfrm>
            <a:off x="717959" y="2207939"/>
            <a:ext cx="10765930" cy="3943002"/>
          </a:xfrm>
          <a:prstGeom prst="rect">
            <a:avLst/>
          </a:prstGeom>
          <a:noFill/>
        </p:spPr>
        <p:txBody>
          <a:bodyPr wrap="square" rtlCol="0">
            <a:spAutoFit/>
          </a:bodyPr>
          <a:lstStyle/>
          <a:p>
            <a:pPr marL="285750" indent="-285750">
              <a:lnSpc>
                <a:spcPct val="20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Luna is a ceiling-mounted device for heating and cooling rooms. Designed for use in facilities requiring increased aesthetic values.</a:t>
            </a:r>
            <a:endParaRPr lang="pl-PL" sz="1400" dirty="0">
              <a:latin typeface="Poppins" panose="00000500000000000000" pitchFamily="50" charset="-18"/>
              <a:cs typeface="Poppins" panose="00000500000000000000" pitchFamily="50" charset="-18"/>
            </a:endParaRPr>
          </a:p>
          <a:p>
            <a:pPr marL="285750" indent="-285750">
              <a:lnSpc>
                <a:spcPct val="20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Luna units are characterized by a long range and high power, which, combined with advanced automation, guarantees quick achievement of the set temperature even in the case of high rooms.</a:t>
            </a:r>
          </a:p>
          <a:p>
            <a:pPr marL="285750" indent="-285750">
              <a:lnSpc>
                <a:spcPct val="20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Intelligent temperature management algorithms combined with a fluent adjustable EC fan guarantee minimal energy consumption.</a:t>
            </a:r>
            <a:endParaRPr lang="pl-PL" sz="1400" dirty="0">
              <a:latin typeface="Poppins" panose="00000500000000000000" pitchFamily="50" charset="-18"/>
              <a:cs typeface="Poppins" panose="00000500000000000000" pitchFamily="50" charset="-18"/>
            </a:endParaRPr>
          </a:p>
          <a:p>
            <a:pPr marL="285750" indent="-285750">
              <a:lnSpc>
                <a:spcPct val="20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The innovative, automatically adjustable 360° air supply nozzle guarantees even air distribution, regardless of the operating mode of the device or the height of the room.</a:t>
            </a: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Tree>
    <p:extLst>
      <p:ext uri="{BB962C8B-B14F-4D97-AF65-F5344CB8AC3E}">
        <p14:creationId xmlns:p14="http://schemas.microsoft.com/office/powerpoint/2010/main" val="3927930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E272C5FA-AD52-F918-01A4-F2CB9575E57C}"/>
              </a:ext>
            </a:extLst>
          </p:cNvPr>
          <p:cNvPicPr>
            <a:picLocks noChangeAspect="1"/>
          </p:cNvPicPr>
          <p:nvPr/>
        </p:nvPicPr>
        <p:blipFill rotWithShape="1">
          <a:blip r:embed="rId2">
            <a:extLst>
              <a:ext uri="{28A0092B-C50C-407E-A947-70E740481C1C}">
                <a14:useLocalDpi xmlns:a14="http://schemas.microsoft.com/office/drawing/2010/main" val="0"/>
              </a:ext>
            </a:extLst>
          </a:blip>
          <a:srcRect l="2275" t="285" b="12647"/>
          <a:stretch/>
        </p:blipFill>
        <p:spPr>
          <a:xfrm>
            <a:off x="5486401" y="1204033"/>
            <a:ext cx="6705600" cy="5114705"/>
          </a:xfrm>
          <a:prstGeom prst="rect">
            <a:avLst/>
          </a:prstGeom>
        </p:spPr>
      </p:pic>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401346"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Luna</a:t>
            </a:r>
          </a:p>
          <a:p>
            <a:r>
              <a:rPr lang="pl-PL" sz="1600" b="1" dirty="0" err="1">
                <a:latin typeface="Poppins" panose="00000500000000000000" pitchFamily="50" charset="-18"/>
                <a:cs typeface="Poppins" panose="00000500000000000000" pitchFamily="50" charset="-18"/>
              </a:rPr>
              <a:t>application</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id="{36C8A769-1931-02AF-F81E-8257875C0480}"/>
              </a:ext>
            </a:extLst>
          </p:cNvPr>
          <p:cNvSpPr txBox="1"/>
          <p:nvPr/>
        </p:nvSpPr>
        <p:spPr>
          <a:xfrm>
            <a:off x="717960" y="2352884"/>
            <a:ext cx="4434143" cy="3416576"/>
          </a:xfrm>
          <a:prstGeom prst="rect">
            <a:avLst/>
          </a:prstGeom>
          <a:noFill/>
        </p:spPr>
        <p:txBody>
          <a:bodyPr wrap="square" rtlCol="0">
            <a:spAutoFit/>
          </a:bodyPr>
          <a:lstStyle/>
          <a:p>
            <a:pPr>
              <a:lnSpc>
                <a:spcPct val="150000"/>
              </a:lnSpc>
              <a:spcBef>
                <a:spcPts val="600"/>
              </a:spcBef>
              <a:spcAft>
                <a:spcPts val="600"/>
              </a:spcAft>
            </a:pPr>
            <a:r>
              <a:rPr lang="pl-PL" sz="1400" b="1" dirty="0">
                <a:latin typeface="Poppins" panose="00000500000000000000" pitchFamily="50" charset="-18"/>
                <a:cs typeface="Poppins" panose="00000500000000000000" pitchFamily="50" charset="-18"/>
              </a:rPr>
              <a:t>Commercial </a:t>
            </a:r>
            <a:r>
              <a:rPr lang="pl-PL" sz="1400" b="1" dirty="0" err="1">
                <a:latin typeface="Poppins" panose="00000500000000000000" pitchFamily="50" charset="-18"/>
                <a:cs typeface="Poppins" panose="00000500000000000000" pitchFamily="50" charset="-18"/>
              </a:rPr>
              <a:t>facilities</a:t>
            </a:r>
            <a:r>
              <a:rPr lang="pl-PL" sz="1400" b="1" dirty="0">
                <a:latin typeface="Poppins" panose="00000500000000000000" pitchFamily="50" charset="-18"/>
                <a:cs typeface="Poppins" panose="00000500000000000000" pitchFamily="50" charset="-18"/>
              </a:rPr>
              <a:t>:</a:t>
            </a: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car showrooms, restaurants, gyms, exhibition halls;</a:t>
            </a:r>
            <a:endParaRPr lang="pl-PL" sz="1400" dirty="0">
              <a:latin typeface="Poppins" panose="00000500000000000000" pitchFamily="50" charset="-18"/>
              <a:cs typeface="Poppins" panose="00000500000000000000" pitchFamily="50" charset="-18"/>
            </a:endParaRPr>
          </a:p>
          <a:p>
            <a:pPr>
              <a:lnSpc>
                <a:spcPct val="150000"/>
              </a:lnSpc>
              <a:spcBef>
                <a:spcPts val="600"/>
              </a:spcBef>
              <a:spcAft>
                <a:spcPts val="600"/>
              </a:spcAft>
            </a:pPr>
            <a:r>
              <a:rPr lang="pl-PL" sz="1400" b="1" dirty="0">
                <a:latin typeface="Poppins" panose="00000500000000000000" pitchFamily="50" charset="-18"/>
                <a:cs typeface="Poppins" panose="00000500000000000000" pitchFamily="50" charset="-18"/>
              </a:rPr>
              <a:t>Retail </a:t>
            </a:r>
            <a:r>
              <a:rPr lang="pl-PL" sz="1400" b="1" dirty="0" err="1">
                <a:latin typeface="Poppins" panose="00000500000000000000" pitchFamily="50" charset="-18"/>
                <a:cs typeface="Poppins" panose="00000500000000000000" pitchFamily="50" charset="-18"/>
              </a:rPr>
              <a:t>industry</a:t>
            </a:r>
            <a:r>
              <a:rPr lang="pl-PL" sz="1400" b="1" dirty="0">
                <a:latin typeface="Poppins" panose="00000500000000000000" pitchFamily="50" charset="-18"/>
                <a:cs typeface="Poppins" panose="00000500000000000000" pitchFamily="50" charset="-18"/>
              </a:rPr>
              <a:t>:</a:t>
            </a:r>
          </a:p>
          <a:p>
            <a:pPr marL="285750" indent="-285750">
              <a:lnSpc>
                <a:spcPct val="150000"/>
              </a:lnSpc>
              <a:spcBef>
                <a:spcPts val="600"/>
              </a:spcBef>
              <a:spcAft>
                <a:spcPts val="600"/>
              </a:spcAft>
              <a:buFont typeface="Arial" panose="020B0604020202020204" pitchFamily="34" charset="0"/>
              <a:buChar char="•"/>
            </a:pPr>
            <a:r>
              <a:rPr lang="pl-PL" sz="1400" dirty="0">
                <a:latin typeface="Poppins" panose="00000500000000000000" pitchFamily="50" charset="-18"/>
                <a:cs typeface="Poppins" panose="00000500000000000000" pitchFamily="50" charset="-18"/>
              </a:rPr>
              <a:t>supermarkets;</a:t>
            </a: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logistics facilities: distribution centers, warehouses</a:t>
            </a:r>
            <a:r>
              <a:rPr lang="pl-PL" sz="1400" dirty="0">
                <a:latin typeface="Poppins" panose="00000500000000000000" pitchFamily="50" charset="-18"/>
                <a:cs typeface="Poppins" panose="00000500000000000000" pitchFamily="50" charset="-18"/>
              </a:rPr>
              <a:t>;</a:t>
            </a:r>
          </a:p>
          <a:p>
            <a:pPr marL="285750" indent="-285750">
              <a:lnSpc>
                <a:spcPct val="150000"/>
              </a:lnSpc>
              <a:spcBef>
                <a:spcPts val="600"/>
              </a:spcBef>
              <a:spcAft>
                <a:spcPts val="600"/>
              </a:spcAft>
              <a:buFont typeface="Arial" panose="020B0604020202020204" pitchFamily="34" charset="0"/>
              <a:buChar char="•"/>
            </a:pPr>
            <a:r>
              <a:rPr lang="pl-PL" sz="1400" dirty="0">
                <a:latin typeface="Poppins" panose="00000500000000000000" pitchFamily="50" charset="-18"/>
                <a:cs typeface="Poppins" panose="00000500000000000000" pitchFamily="50" charset="-18"/>
              </a:rPr>
              <a:t>medium-</a:t>
            </a:r>
            <a:r>
              <a:rPr lang="pl-PL" sz="1400" dirty="0" err="1">
                <a:latin typeface="Poppins" panose="00000500000000000000" pitchFamily="50" charset="-18"/>
                <a:cs typeface="Poppins" panose="00000500000000000000" pitchFamily="50" charset="-18"/>
              </a:rPr>
              <a:t>sized</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industrial</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building</a:t>
            </a:r>
            <a:endParaRPr lang="pl-PL" sz="1400" dirty="0">
              <a:latin typeface="Poppins" panose="00000500000000000000" pitchFamily="50" charset="-18"/>
              <a:cs typeface="Poppins" panose="00000500000000000000" pitchFamily="50" charset="-18"/>
            </a:endParaRPr>
          </a:p>
        </p:txBody>
      </p:sp>
    </p:spTree>
    <p:extLst>
      <p:ext uri="{BB962C8B-B14F-4D97-AF65-F5344CB8AC3E}">
        <p14:creationId xmlns:p14="http://schemas.microsoft.com/office/powerpoint/2010/main" val="3935705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a:extLst>
              <a:ext uri="{FF2B5EF4-FFF2-40B4-BE49-F238E27FC236}">
                <a16:creationId xmlns:a16="http://schemas.microsoft.com/office/drawing/2014/main" id="{C8791754-50DA-A7B8-2D13-DB70F1709943}"/>
              </a:ext>
            </a:extLst>
          </p:cNvPr>
          <p:cNvPicPr>
            <a:picLocks noChangeAspect="1"/>
          </p:cNvPicPr>
          <p:nvPr/>
        </p:nvPicPr>
        <p:blipFill rotWithShape="1">
          <a:blip r:embed="rId2">
            <a:extLst>
              <a:ext uri="{28A0092B-C50C-407E-A947-70E740481C1C}">
                <a14:useLocalDpi xmlns:a14="http://schemas.microsoft.com/office/drawing/2010/main" val="0"/>
              </a:ext>
            </a:extLst>
          </a:blip>
          <a:srcRect l="11980" r="3344" b="8634"/>
          <a:stretch/>
        </p:blipFill>
        <p:spPr>
          <a:xfrm>
            <a:off x="7039429" y="0"/>
            <a:ext cx="5152571" cy="6858000"/>
          </a:xfrm>
          <a:prstGeom prst="rect">
            <a:avLst/>
          </a:prstGeom>
        </p:spPr>
      </p:pic>
      <p:sp>
        <p:nvSpPr>
          <p:cNvPr id="5" name="pole tekstowe 4">
            <a:extLst>
              <a:ext uri="{FF2B5EF4-FFF2-40B4-BE49-F238E27FC236}">
                <a16:creationId xmlns:a16="http://schemas.microsoft.com/office/drawing/2014/main" id="{B1BE0FA9-0983-2FC7-830A-26E29E07B1F4}"/>
              </a:ext>
            </a:extLst>
          </p:cNvPr>
          <p:cNvSpPr txBox="1"/>
          <p:nvPr/>
        </p:nvSpPr>
        <p:spPr>
          <a:xfrm>
            <a:off x="632233" y="2385848"/>
            <a:ext cx="5776686" cy="2770246"/>
          </a:xfrm>
          <a:prstGeom prst="rect">
            <a:avLst/>
          </a:prstGeom>
          <a:noFill/>
        </p:spPr>
        <p:txBody>
          <a:bodyPr wrap="square" rtlCol="0">
            <a:spAutoFit/>
          </a:bodyPr>
          <a:lstStyle/>
          <a:p>
            <a:pPr marL="285750" indent="-285750">
              <a:lnSpc>
                <a:spcPct val="150000"/>
              </a:lnSpc>
              <a:spcBef>
                <a:spcPts val="600"/>
              </a:spcBef>
              <a:spcAft>
                <a:spcPts val="600"/>
              </a:spcAft>
              <a:buFont typeface="Arial" panose="020B0604020202020204" pitchFamily="34" charset="0"/>
              <a:buChar char="•"/>
            </a:pPr>
            <a:r>
              <a:rPr lang="pl-PL" sz="1400" dirty="0">
                <a:latin typeface="Poppins" panose="00000500000000000000" pitchFamily="50" charset="-18"/>
                <a:cs typeface="Poppins" panose="00000500000000000000" pitchFamily="50" charset="-18"/>
              </a:rPr>
              <a:t>Heating</a:t>
            </a:r>
          </a:p>
          <a:p>
            <a:pPr marL="285750" indent="-2857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50" charset="-18"/>
                <a:cs typeface="Poppins" panose="00000500000000000000" pitchFamily="50" charset="-18"/>
              </a:rPr>
              <a:t>Cooling</a:t>
            </a:r>
            <a:endParaRPr lang="pl-PL" sz="1400" dirty="0">
              <a:latin typeface="Poppins" panose="00000500000000000000" pitchFamily="50" charset="-18"/>
              <a:cs typeface="Poppins" panose="00000500000000000000" pitchFamily="50" charset="-18"/>
            </a:endParaRPr>
          </a:p>
          <a:p>
            <a:pPr marL="285750" indent="-2857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50" charset="-18"/>
                <a:cs typeface="Poppins" panose="00000500000000000000" pitchFamily="50" charset="-18"/>
              </a:rPr>
              <a:t>Recirculation</a:t>
            </a:r>
            <a:endParaRPr lang="pl-PL" sz="1400" dirty="0">
              <a:latin typeface="Poppins" panose="00000500000000000000" pitchFamily="50" charset="-18"/>
              <a:cs typeface="Poppins" panose="00000500000000000000" pitchFamily="50" charset="-18"/>
            </a:endParaRPr>
          </a:p>
          <a:p>
            <a:pPr marL="285750" indent="-2857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50" charset="-18"/>
                <a:cs typeface="Poppins" panose="00000500000000000000" pitchFamily="50" charset="-18"/>
              </a:rPr>
              <a:t>Destratification</a:t>
            </a:r>
            <a:endParaRPr lang="pl-PL" sz="1400" dirty="0">
              <a:latin typeface="Poppins" panose="00000500000000000000" pitchFamily="50" charset="-18"/>
              <a:cs typeface="Poppins" panose="00000500000000000000" pitchFamily="50" charset="-18"/>
            </a:endParaRPr>
          </a:p>
          <a:p>
            <a:pPr marL="285750" indent="-2857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50" charset="-18"/>
                <a:cs typeface="Poppins" panose="00000500000000000000" pitchFamily="50" charset="-18"/>
              </a:rPr>
              <a:t>Air</a:t>
            </a:r>
            <a:r>
              <a:rPr lang="pl-PL" sz="1400" dirty="0">
                <a:latin typeface="Poppins" panose="00000500000000000000" pitchFamily="50" charset="-18"/>
                <a:cs typeface="Poppins" panose="00000500000000000000" pitchFamily="50" charset="-18"/>
              </a:rPr>
              <a:t> filtration (G4 standard </a:t>
            </a:r>
            <a:r>
              <a:rPr lang="pl-PL" sz="1400" dirty="0" err="1">
                <a:latin typeface="Poppins" panose="00000500000000000000" pitchFamily="50" charset="-18"/>
                <a:cs typeface="Poppins" panose="00000500000000000000" pitchFamily="50" charset="-18"/>
              </a:rPr>
              <a:t>filter</a:t>
            </a:r>
            <a:r>
              <a:rPr lang="pl-PL" sz="1400" dirty="0">
                <a:latin typeface="Poppins" panose="00000500000000000000" pitchFamily="50" charset="-18"/>
                <a:cs typeface="Poppins" panose="00000500000000000000" pitchFamily="50" charset="-18"/>
              </a:rPr>
              <a:t>) </a:t>
            </a: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Collaboration with heat sources (e.g. heat pumps</a:t>
            </a:r>
            <a:r>
              <a:rPr lang="pl-PL" sz="1400" dirty="0">
                <a:latin typeface="Poppins" panose="00000500000000000000" pitchFamily="50" charset="-18"/>
                <a:cs typeface="Poppins" panose="00000500000000000000" pitchFamily="50" charset="-18"/>
              </a:rPr>
              <a:t>)</a:t>
            </a:r>
          </a:p>
        </p:txBody>
      </p:sp>
      <p:pic>
        <p:nvPicPr>
          <p:cNvPr id="2" name="Obraz 1">
            <a:extLst>
              <a:ext uri="{FF2B5EF4-FFF2-40B4-BE49-F238E27FC236}">
                <a16:creationId xmlns:a16="http://schemas.microsoft.com/office/drawing/2014/main" id="{FD775D85-18EC-EB5F-E597-0BAF24DCC3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63433" y="442745"/>
            <a:ext cx="1881009" cy="420505"/>
          </a:xfrm>
          <a:prstGeom prst="rect">
            <a:avLst/>
          </a:prstGeom>
        </p:spPr>
      </p:pic>
      <p:sp>
        <p:nvSpPr>
          <p:cNvPr id="3" name="Prostokąt 2">
            <a:extLst>
              <a:ext uri="{FF2B5EF4-FFF2-40B4-BE49-F238E27FC236}">
                <a16:creationId xmlns:a16="http://schemas.microsoft.com/office/drawing/2014/main" id="{63A6A405-74E7-216C-5507-9F3A28259E74}"/>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a:extLst>
              <a:ext uri="{FF2B5EF4-FFF2-40B4-BE49-F238E27FC236}">
                <a16:creationId xmlns:a16="http://schemas.microsoft.com/office/drawing/2014/main" id="{A5D8BB89-C471-3834-A7C3-49A926B0D9E2}"/>
              </a:ext>
            </a:extLst>
          </p:cNvPr>
          <p:cNvSpPr txBox="1"/>
          <p:nvPr/>
        </p:nvSpPr>
        <p:spPr>
          <a:xfrm>
            <a:off x="830509" y="1204032"/>
            <a:ext cx="1184940"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Device </a:t>
            </a:r>
          </a:p>
          <a:p>
            <a:r>
              <a:rPr lang="en-GB" sz="1600" b="1" dirty="0">
                <a:latin typeface="Poppins" panose="00000500000000000000" pitchFamily="50" charset="-18"/>
                <a:cs typeface="Poppins" panose="00000500000000000000" pitchFamily="50" charset="-18"/>
              </a:rPr>
              <a:t>functions</a:t>
            </a:r>
          </a:p>
        </p:txBody>
      </p:sp>
    </p:spTree>
    <p:extLst>
      <p:ext uri="{BB962C8B-B14F-4D97-AF65-F5344CB8AC3E}">
        <p14:creationId xmlns:p14="http://schemas.microsoft.com/office/powerpoint/2010/main" val="2920608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a:extLst>
              <a:ext uri="{FF2B5EF4-FFF2-40B4-BE49-F238E27FC236}">
                <a16:creationId xmlns:a16="http://schemas.microsoft.com/office/drawing/2014/main" id="{2493CD82-8695-AAE5-1814-CEDB3B66941C}"/>
              </a:ext>
            </a:extLst>
          </p:cNvPr>
          <p:cNvPicPr>
            <a:picLocks noChangeAspect="1"/>
          </p:cNvPicPr>
          <p:nvPr/>
        </p:nvPicPr>
        <p:blipFill rotWithShape="1">
          <a:blip r:embed="rId2">
            <a:extLst>
              <a:ext uri="{28A0092B-C50C-407E-A947-70E740481C1C}">
                <a14:useLocalDpi xmlns:a14="http://schemas.microsoft.com/office/drawing/2010/main" val="0"/>
              </a:ext>
            </a:extLst>
          </a:blip>
          <a:srcRect l="7466" r="5851"/>
          <a:stretch/>
        </p:blipFill>
        <p:spPr>
          <a:xfrm>
            <a:off x="4538133" y="652997"/>
            <a:ext cx="7653868" cy="6093740"/>
          </a:xfrm>
          <a:prstGeom prst="rect">
            <a:avLst/>
          </a:prstGeom>
        </p:spPr>
      </p:pic>
      <p:sp>
        <p:nvSpPr>
          <p:cNvPr id="5" name="pole tekstowe 4">
            <a:extLst>
              <a:ext uri="{FF2B5EF4-FFF2-40B4-BE49-F238E27FC236}">
                <a16:creationId xmlns:a16="http://schemas.microsoft.com/office/drawing/2014/main" id="{B1BE0FA9-0983-2FC7-830A-26E29E07B1F4}"/>
              </a:ext>
            </a:extLst>
          </p:cNvPr>
          <p:cNvSpPr txBox="1"/>
          <p:nvPr/>
        </p:nvSpPr>
        <p:spPr>
          <a:xfrm>
            <a:off x="717959" y="2674729"/>
            <a:ext cx="2962219" cy="1358064"/>
          </a:xfrm>
          <a:prstGeom prst="rect">
            <a:avLst/>
          </a:prstGeom>
          <a:noFill/>
        </p:spPr>
        <p:txBody>
          <a:bodyPr wrap="square" rtlCol="0">
            <a:spAutoFit/>
          </a:bodyPr>
          <a:lstStyle/>
          <a:p>
            <a:pPr>
              <a:lnSpc>
                <a:spcPct val="150000"/>
              </a:lnSpc>
              <a:spcBef>
                <a:spcPts val="600"/>
              </a:spcBef>
              <a:spcAft>
                <a:spcPts val="600"/>
              </a:spcAft>
            </a:pPr>
            <a:r>
              <a:rPr lang="en-US" sz="1400" dirty="0">
                <a:latin typeface="Poppins" panose="00000500000000000000" pitchFamily="50" charset="-18"/>
                <a:cs typeface="Poppins" panose="00000500000000000000" pitchFamily="50" charset="-18"/>
              </a:rPr>
              <a:t>Luna units are designed to collaborate with external heat/cool sources, such as heat pumps.</a:t>
            </a:r>
            <a:endParaRPr lang="pl-PL" sz="1400" dirty="0">
              <a:latin typeface="Poppins" panose="00000500000000000000" pitchFamily="50" charset="-18"/>
              <a:cs typeface="Poppins" panose="00000500000000000000" pitchFamily="50" charset="-18"/>
            </a:endParaRPr>
          </a:p>
        </p:txBody>
      </p:sp>
      <p:pic>
        <p:nvPicPr>
          <p:cNvPr id="2" name="Obraz 1">
            <a:extLst>
              <a:ext uri="{FF2B5EF4-FFF2-40B4-BE49-F238E27FC236}">
                <a16:creationId xmlns:a16="http://schemas.microsoft.com/office/drawing/2014/main" id="{FD775D85-18EC-EB5F-E597-0BAF24DCC3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63433" y="442745"/>
            <a:ext cx="1881009" cy="420505"/>
          </a:xfrm>
          <a:prstGeom prst="rect">
            <a:avLst/>
          </a:prstGeom>
        </p:spPr>
      </p:pic>
      <p:sp>
        <p:nvSpPr>
          <p:cNvPr id="3" name="Prostokąt 2">
            <a:extLst>
              <a:ext uri="{FF2B5EF4-FFF2-40B4-BE49-F238E27FC236}">
                <a16:creationId xmlns:a16="http://schemas.microsoft.com/office/drawing/2014/main" id="{63A6A405-74E7-216C-5507-9F3A28259E74}"/>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a:extLst>
              <a:ext uri="{FF2B5EF4-FFF2-40B4-BE49-F238E27FC236}">
                <a16:creationId xmlns:a16="http://schemas.microsoft.com/office/drawing/2014/main" id="{A5D8BB89-C471-3834-A7C3-49A926B0D9E2}"/>
              </a:ext>
            </a:extLst>
          </p:cNvPr>
          <p:cNvSpPr txBox="1"/>
          <p:nvPr/>
        </p:nvSpPr>
        <p:spPr>
          <a:xfrm>
            <a:off x="830509" y="1204032"/>
            <a:ext cx="2004075"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Collaboration </a:t>
            </a:r>
            <a:br>
              <a:rPr lang="pl-PL" sz="1600" b="1" dirty="0">
                <a:latin typeface="Poppins" panose="00000500000000000000" pitchFamily="50" charset="-18"/>
                <a:cs typeface="Poppins" panose="00000500000000000000" pitchFamily="50" charset="-18"/>
              </a:rPr>
            </a:br>
            <a:r>
              <a:rPr lang="pl-PL" sz="1600" b="1" dirty="0">
                <a:latin typeface="Poppins" panose="00000500000000000000" pitchFamily="50" charset="-18"/>
                <a:cs typeface="Poppins" panose="00000500000000000000" pitchFamily="50" charset="-18"/>
              </a:rPr>
              <a:t>with </a:t>
            </a:r>
            <a:r>
              <a:rPr lang="pl-PL" sz="1600" b="1" dirty="0" err="1">
                <a:latin typeface="Poppins" panose="00000500000000000000" pitchFamily="50" charset="-18"/>
                <a:cs typeface="Poppins" panose="00000500000000000000" pitchFamily="50" charset="-18"/>
              </a:rPr>
              <a:t>heat</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pomps</a:t>
            </a:r>
            <a:r>
              <a:rPr lang="pl-PL" sz="1600" b="1" dirty="0">
                <a:latin typeface="Poppins" panose="00000500000000000000" pitchFamily="50" charset="-18"/>
                <a:cs typeface="Poppins" panose="00000500000000000000" pitchFamily="50" charset="-18"/>
              </a:rPr>
              <a:t> </a:t>
            </a:r>
          </a:p>
        </p:txBody>
      </p:sp>
      <p:pic>
        <p:nvPicPr>
          <p:cNvPr id="7" name="Obraz 6">
            <a:extLst>
              <a:ext uri="{FF2B5EF4-FFF2-40B4-BE49-F238E27FC236}">
                <a16:creationId xmlns:a16="http://schemas.microsoft.com/office/drawing/2014/main" id="{99F09C02-2962-EB47-94A0-613D219C0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Tree>
    <p:extLst>
      <p:ext uri="{BB962C8B-B14F-4D97-AF65-F5344CB8AC3E}">
        <p14:creationId xmlns:p14="http://schemas.microsoft.com/office/powerpoint/2010/main" val="2322814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EFB58C68-EAFB-423C-3565-9D8377FD3840}"/>
              </a:ext>
            </a:extLst>
          </p:cNvPr>
          <p:cNvSpPr/>
          <p:nvPr/>
        </p:nvSpPr>
        <p:spPr>
          <a:xfrm>
            <a:off x="5102577" y="0"/>
            <a:ext cx="7089423" cy="6858000"/>
          </a:xfrm>
          <a:prstGeom prst="rect">
            <a:avLst/>
          </a:prstGeom>
          <a:solidFill>
            <a:srgbClr val="F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Obraz 5" descr="Obraz zawierający wewnątrz&#10;&#10;Opis wygenerowany automatycznie">
            <a:extLst>
              <a:ext uri="{FF2B5EF4-FFF2-40B4-BE49-F238E27FC236}">
                <a16:creationId xmlns:a16="http://schemas.microsoft.com/office/drawing/2014/main" id="{ACFFCA03-19B7-EA39-F871-044F0CBFF657}"/>
              </a:ext>
            </a:extLst>
          </p:cNvPr>
          <p:cNvPicPr>
            <a:picLocks noChangeAspect="1"/>
          </p:cNvPicPr>
          <p:nvPr/>
        </p:nvPicPr>
        <p:blipFill rotWithShape="1">
          <a:blip r:embed="rId2">
            <a:extLst>
              <a:ext uri="{28A0092B-C50C-407E-A947-70E740481C1C}">
                <a14:useLocalDpi xmlns:a14="http://schemas.microsoft.com/office/drawing/2010/main" val="0"/>
              </a:ext>
            </a:extLst>
          </a:blip>
          <a:srcRect l="8003" t="46389" r="12555" b="14028"/>
          <a:stretch/>
        </p:blipFill>
        <p:spPr>
          <a:xfrm>
            <a:off x="362476" y="2038474"/>
            <a:ext cx="4357512" cy="3070578"/>
          </a:xfrm>
          <a:prstGeom prst="rect">
            <a:avLst/>
          </a:prstGeom>
        </p:spPr>
      </p:pic>
      <p:sp>
        <p:nvSpPr>
          <p:cNvPr id="5" name="pole tekstowe 4">
            <a:extLst>
              <a:ext uri="{FF2B5EF4-FFF2-40B4-BE49-F238E27FC236}">
                <a16:creationId xmlns:a16="http://schemas.microsoft.com/office/drawing/2014/main" id="{B1BE0FA9-0983-2FC7-830A-26E29E07B1F4}"/>
              </a:ext>
            </a:extLst>
          </p:cNvPr>
          <p:cNvSpPr txBox="1"/>
          <p:nvPr/>
        </p:nvSpPr>
        <p:spPr>
          <a:xfrm>
            <a:off x="5867756" y="2101163"/>
            <a:ext cx="5776686" cy="3278077"/>
          </a:xfrm>
          <a:prstGeom prst="rect">
            <a:avLst/>
          </a:prstGeom>
          <a:noFill/>
        </p:spPr>
        <p:txBody>
          <a:bodyPr wrap="square" rtlCol="0">
            <a:spAutoFit/>
          </a:bodyPr>
          <a:lstStyle/>
          <a:p>
            <a:pPr>
              <a:lnSpc>
                <a:spcPct val="150000"/>
              </a:lnSpc>
              <a:spcBef>
                <a:spcPts val="600"/>
              </a:spcBef>
              <a:spcAft>
                <a:spcPts val="600"/>
              </a:spcAft>
            </a:pPr>
            <a:r>
              <a:rPr lang="en-US" sz="1400" dirty="0">
                <a:latin typeface="Poppins" panose="00000500000000000000" pitchFamily="50" charset="-18"/>
                <a:cs typeface="Poppins" panose="00000500000000000000" pitchFamily="50" charset="-18"/>
              </a:rPr>
              <a:t>The air is drawn from above the device by a radial fan. It is then directed to the water heat exchanger and blown into the room through a movable 360° nozzle, at an appropriate angle depending on the device's operating mode.</a:t>
            </a:r>
            <a:endParaRPr lang="pl-PL" sz="1400" dirty="0">
              <a:latin typeface="Poppins" panose="00000500000000000000" pitchFamily="50" charset="-18"/>
              <a:cs typeface="Poppins" panose="00000500000000000000" pitchFamily="50" charset="-18"/>
            </a:endParaRPr>
          </a:p>
          <a:p>
            <a:pPr>
              <a:lnSpc>
                <a:spcPct val="150000"/>
              </a:lnSpc>
              <a:spcBef>
                <a:spcPts val="600"/>
              </a:spcBef>
              <a:spcAft>
                <a:spcPts val="600"/>
              </a:spcAft>
            </a:pPr>
            <a:endParaRPr lang="pl-PL" sz="1400" dirty="0">
              <a:latin typeface="Poppins" panose="00000500000000000000" pitchFamily="50" charset="-18"/>
              <a:cs typeface="Poppins" panose="00000500000000000000" pitchFamily="50" charset="-18"/>
            </a:endParaRPr>
          </a:p>
          <a:p>
            <a:pPr>
              <a:lnSpc>
                <a:spcPct val="150000"/>
              </a:lnSpc>
              <a:spcBef>
                <a:spcPts val="600"/>
              </a:spcBef>
              <a:spcAft>
                <a:spcPts val="600"/>
              </a:spcAft>
            </a:pPr>
            <a:r>
              <a:rPr lang="en-US" sz="1400" dirty="0">
                <a:latin typeface="Poppins" panose="00000500000000000000" pitchFamily="50" charset="-18"/>
                <a:cs typeface="Poppins" panose="00000500000000000000" pitchFamily="50" charset="-18"/>
              </a:rPr>
              <a:t>Luna is designed to operate with recirculated air. However, by providing ventilation channels above the device, it can also work with ventilated or mixed air, enabling collaboration with Cube devices.</a:t>
            </a:r>
            <a:endParaRPr lang="pl-PL" sz="1400" b="0" kern="0" dirty="0">
              <a:latin typeface="Poppins" panose="00000500000000000000" pitchFamily="50" charset="-18"/>
              <a:cs typeface="Poppins" panose="00000500000000000000" pitchFamily="50" charset="-18"/>
            </a:endParaRPr>
          </a:p>
        </p:txBody>
      </p:sp>
      <p:pic>
        <p:nvPicPr>
          <p:cNvPr id="2" name="Obraz 1">
            <a:extLst>
              <a:ext uri="{FF2B5EF4-FFF2-40B4-BE49-F238E27FC236}">
                <a16:creationId xmlns:a16="http://schemas.microsoft.com/office/drawing/2014/main" id="{FD775D85-18EC-EB5F-E597-0BAF24DCC3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63433" y="442745"/>
            <a:ext cx="1881009" cy="420505"/>
          </a:xfrm>
          <a:prstGeom prst="rect">
            <a:avLst/>
          </a:prstGeom>
        </p:spPr>
      </p:pic>
      <p:sp>
        <p:nvSpPr>
          <p:cNvPr id="3" name="Prostokąt 2">
            <a:extLst>
              <a:ext uri="{FF2B5EF4-FFF2-40B4-BE49-F238E27FC236}">
                <a16:creationId xmlns:a16="http://schemas.microsoft.com/office/drawing/2014/main" id="{63A6A405-74E7-216C-5507-9F3A28259E74}"/>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a:extLst>
              <a:ext uri="{FF2B5EF4-FFF2-40B4-BE49-F238E27FC236}">
                <a16:creationId xmlns:a16="http://schemas.microsoft.com/office/drawing/2014/main" id="{A5D8BB89-C471-3834-A7C3-49A926B0D9E2}"/>
              </a:ext>
            </a:extLst>
          </p:cNvPr>
          <p:cNvSpPr txBox="1"/>
          <p:nvPr/>
        </p:nvSpPr>
        <p:spPr>
          <a:xfrm>
            <a:off x="830509" y="1204032"/>
            <a:ext cx="1402948" cy="584775"/>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Principle</a:t>
            </a:r>
            <a:r>
              <a:rPr lang="pl-PL" sz="1600" b="1" dirty="0">
                <a:latin typeface="Poppins" panose="00000500000000000000" pitchFamily="50" charset="-18"/>
                <a:cs typeface="Poppins" panose="00000500000000000000" pitchFamily="50" charset="-18"/>
              </a:rPr>
              <a:t> of </a:t>
            </a:r>
          </a:p>
          <a:p>
            <a:r>
              <a:rPr lang="pl-PL" sz="1600" b="1" dirty="0" err="1">
                <a:latin typeface="Poppins" panose="00000500000000000000" pitchFamily="50" charset="-18"/>
                <a:cs typeface="Poppins" panose="00000500000000000000" pitchFamily="50" charset="-18"/>
              </a:rPr>
              <a:t>operation</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99F09C02-2962-EB47-94A0-613D219C0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Tree>
    <p:extLst>
      <p:ext uri="{BB962C8B-B14F-4D97-AF65-F5344CB8AC3E}">
        <p14:creationId xmlns:p14="http://schemas.microsoft.com/office/powerpoint/2010/main" val="2110580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B8C64939-9B50-4B71-FB4D-7E41A518101C}"/>
              </a:ext>
            </a:extLst>
          </p:cNvPr>
          <p:cNvSpPr/>
          <p:nvPr/>
        </p:nvSpPr>
        <p:spPr>
          <a:xfrm>
            <a:off x="1512981" y="3958543"/>
            <a:ext cx="10679019" cy="230336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Prostokąt 10">
            <a:extLst>
              <a:ext uri="{FF2B5EF4-FFF2-40B4-BE49-F238E27FC236}">
                <a16:creationId xmlns:a16="http://schemas.microsoft.com/office/drawing/2014/main" id="{EC260A0C-44C2-1E5B-EC6C-F995CE1EAB72}"/>
              </a:ext>
            </a:extLst>
          </p:cNvPr>
          <p:cNvSpPr/>
          <p:nvPr/>
        </p:nvSpPr>
        <p:spPr>
          <a:xfrm>
            <a:off x="717959" y="3958543"/>
            <a:ext cx="795022" cy="2303362"/>
          </a:xfrm>
          <a:prstGeom prst="rect">
            <a:avLst/>
          </a:prstGeom>
          <a:solidFill>
            <a:srgbClr val="D1C8B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a:extLst>
              <a:ext uri="{FF2B5EF4-FFF2-40B4-BE49-F238E27FC236}">
                <a16:creationId xmlns:a16="http://schemas.microsoft.com/office/drawing/2014/main" id="{B1BE0FA9-0983-2FC7-830A-26E29E07B1F4}"/>
              </a:ext>
            </a:extLst>
          </p:cNvPr>
          <p:cNvSpPr txBox="1"/>
          <p:nvPr/>
        </p:nvSpPr>
        <p:spPr>
          <a:xfrm>
            <a:off x="2117927" y="4248321"/>
            <a:ext cx="7215512" cy="1723805"/>
          </a:xfrm>
          <a:prstGeom prst="rect">
            <a:avLst/>
          </a:prstGeom>
          <a:noFill/>
        </p:spPr>
        <p:txBody>
          <a:bodyPr wrap="square" rtlCol="0">
            <a:spAutoFit/>
          </a:bodyPr>
          <a:lstStyle/>
          <a:p>
            <a:pPr>
              <a:lnSpc>
                <a:spcPct val="150000"/>
              </a:lnSpc>
              <a:spcBef>
                <a:spcPts val="600"/>
              </a:spcBef>
              <a:spcAft>
                <a:spcPts val="600"/>
              </a:spcAft>
            </a:pPr>
            <a:r>
              <a:rPr lang="pl-PL" sz="1600" b="1" dirty="0" err="1">
                <a:latin typeface="Poppins" panose="00000500000000000000" pitchFamily="50" charset="-18"/>
                <a:cs typeface="Poppins" panose="00000500000000000000" pitchFamily="50" charset="-18"/>
              </a:rPr>
              <a:t>Optimal</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airflow</a:t>
            </a:r>
            <a:br>
              <a:rPr lang="pl-PL" sz="1400" dirty="0">
                <a:latin typeface="Poppins" panose="00000500000000000000" pitchFamily="50" charset="-18"/>
                <a:cs typeface="Poppins" panose="00000500000000000000" pitchFamily="50" charset="-18"/>
              </a:rPr>
            </a:br>
            <a:r>
              <a:rPr lang="en-US" sz="1400" dirty="0">
                <a:latin typeface="Poppins" panose="00000500000000000000" pitchFamily="50" charset="-18"/>
                <a:cs typeface="Poppins" panose="00000500000000000000" pitchFamily="50" charset="-18"/>
              </a:rPr>
              <a:t>The 360° air nozzle automatically adjusts the direction of airflow based on the device's operating mode. It ensures even distribution of the air stream regardless of the room's height, providing uniform airflow throughout the space.</a:t>
            </a:r>
            <a:endParaRPr lang="pl-PL" sz="1400" dirty="0">
              <a:latin typeface="Poppins" panose="00000500000000000000" pitchFamily="50" charset="-18"/>
              <a:cs typeface="Poppins" panose="00000500000000000000" pitchFamily="50" charset="-18"/>
            </a:endParaRPr>
          </a:p>
        </p:txBody>
      </p:sp>
      <p:pic>
        <p:nvPicPr>
          <p:cNvPr id="2" name="Obraz 1">
            <a:extLst>
              <a:ext uri="{FF2B5EF4-FFF2-40B4-BE49-F238E27FC236}">
                <a16:creationId xmlns:a16="http://schemas.microsoft.com/office/drawing/2014/main" id="{FD775D85-18EC-EB5F-E597-0BAF24DCC38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763433" y="442745"/>
            <a:ext cx="1881009" cy="420505"/>
          </a:xfrm>
          <a:prstGeom prst="rect">
            <a:avLst/>
          </a:prstGeom>
        </p:spPr>
      </p:pic>
      <p:sp>
        <p:nvSpPr>
          <p:cNvPr id="3" name="Prostokąt 2">
            <a:extLst>
              <a:ext uri="{FF2B5EF4-FFF2-40B4-BE49-F238E27FC236}">
                <a16:creationId xmlns:a16="http://schemas.microsoft.com/office/drawing/2014/main" id="{63A6A405-74E7-216C-5507-9F3A28259E74}"/>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a:extLst>
              <a:ext uri="{FF2B5EF4-FFF2-40B4-BE49-F238E27FC236}">
                <a16:creationId xmlns:a16="http://schemas.microsoft.com/office/drawing/2014/main" id="{A5D8BB89-C471-3834-A7C3-49A926B0D9E2}"/>
              </a:ext>
            </a:extLst>
          </p:cNvPr>
          <p:cNvSpPr txBox="1"/>
          <p:nvPr/>
        </p:nvSpPr>
        <p:spPr>
          <a:xfrm>
            <a:off x="830509" y="1204032"/>
            <a:ext cx="1402948" cy="584775"/>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Principle</a:t>
            </a:r>
            <a:r>
              <a:rPr lang="pl-PL" sz="1600" b="1" dirty="0">
                <a:latin typeface="Poppins" panose="00000500000000000000" pitchFamily="50" charset="-18"/>
                <a:cs typeface="Poppins" panose="00000500000000000000" pitchFamily="50" charset="-18"/>
              </a:rPr>
              <a:t> of </a:t>
            </a:r>
          </a:p>
          <a:p>
            <a:r>
              <a:rPr lang="pl-PL" sz="1600" b="1" dirty="0" err="1">
                <a:latin typeface="Poppins" panose="00000500000000000000" pitchFamily="50" charset="-18"/>
                <a:cs typeface="Poppins" panose="00000500000000000000" pitchFamily="50" charset="-18"/>
              </a:rPr>
              <a:t>operation</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99F09C02-2962-EB47-94A0-613D219C0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8" name="Obraz 7">
            <a:extLst>
              <a:ext uri="{FF2B5EF4-FFF2-40B4-BE49-F238E27FC236}">
                <a16:creationId xmlns:a16="http://schemas.microsoft.com/office/drawing/2014/main" id="{9B4AF95F-5EA2-ECDE-EC6F-8DDBE3BE9237}"/>
              </a:ext>
            </a:extLst>
          </p:cNvPr>
          <p:cNvPicPr>
            <a:picLocks noChangeAspect="1"/>
          </p:cNvPicPr>
          <p:nvPr/>
        </p:nvPicPr>
        <p:blipFill>
          <a:blip r:embed="rId4"/>
          <a:stretch>
            <a:fillRect/>
          </a:stretch>
        </p:blipFill>
        <p:spPr>
          <a:xfrm>
            <a:off x="2382897" y="1477042"/>
            <a:ext cx="8321040" cy="2279148"/>
          </a:xfrm>
          <a:prstGeom prst="rect">
            <a:avLst/>
          </a:prstGeom>
        </p:spPr>
      </p:pic>
    </p:spTree>
    <p:extLst>
      <p:ext uri="{BB962C8B-B14F-4D97-AF65-F5344CB8AC3E}">
        <p14:creationId xmlns:p14="http://schemas.microsoft.com/office/powerpoint/2010/main" val="2461092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11">
            <a:extLst>
              <a:ext uri="{FF2B5EF4-FFF2-40B4-BE49-F238E27FC236}">
                <a16:creationId xmlns:a16="http://schemas.microsoft.com/office/drawing/2014/main" id="{6DF6D258-AF9F-3260-C997-F6C45C3F3C94}"/>
              </a:ext>
            </a:extLst>
          </p:cNvPr>
          <p:cNvSpPr/>
          <p:nvPr/>
        </p:nvSpPr>
        <p:spPr>
          <a:xfrm rot="5400000">
            <a:off x="5033847" y="-41072"/>
            <a:ext cx="1223009" cy="9854793"/>
          </a:xfrm>
          <a:prstGeom prst="rect">
            <a:avLst/>
          </a:prstGeom>
          <a:solidFill>
            <a:srgbClr val="AFD2D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2432076" cy="584775"/>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Airflow</a:t>
            </a:r>
            <a:r>
              <a:rPr lang="pl-PL" sz="1600" b="1" dirty="0">
                <a:latin typeface="Poppins" panose="00000500000000000000" pitchFamily="50" charset="-18"/>
                <a:cs typeface="Poppins" panose="00000500000000000000" pitchFamily="50" charset="-18"/>
              </a:rPr>
              <a:t> </a:t>
            </a:r>
            <a:br>
              <a:rPr lang="pl-PL" sz="1600" b="1" dirty="0">
                <a:latin typeface="Poppins" panose="00000500000000000000" pitchFamily="50" charset="-18"/>
                <a:cs typeface="Poppins" panose="00000500000000000000" pitchFamily="50" charset="-18"/>
              </a:rPr>
            </a:b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infrared</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simulation</a:t>
            </a:r>
            <a:r>
              <a:rPr lang="pl-PL" sz="1600" b="1" dirty="0">
                <a:latin typeface="Poppins" panose="00000500000000000000" pitchFamily="50" charset="-18"/>
                <a:cs typeface="Poppins" panose="00000500000000000000" pitchFamily="50" charset="-18"/>
              </a:rPr>
              <a:t> </a:t>
            </a:r>
          </a:p>
        </p:txBody>
      </p:sp>
      <p:pic>
        <p:nvPicPr>
          <p:cNvPr id="7" name="Obraz 6">
            <a:extLst>
              <a:ext uri="{FF2B5EF4-FFF2-40B4-BE49-F238E27FC236}">
                <a16:creationId xmlns:a16="http://schemas.microsoft.com/office/drawing/2014/main" id="{ECDEA293-1EB1-03D2-3A11-210788507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4" name="Obraz 3">
            <a:extLst>
              <a:ext uri="{FF2B5EF4-FFF2-40B4-BE49-F238E27FC236}">
                <a16:creationId xmlns:a16="http://schemas.microsoft.com/office/drawing/2014/main" id="{E7C75DAB-24E9-BD34-2885-AE98CF6FD69C}"/>
              </a:ext>
            </a:extLst>
          </p:cNvPr>
          <p:cNvPicPr>
            <a:picLocks noChangeAspect="1"/>
          </p:cNvPicPr>
          <p:nvPr/>
        </p:nvPicPr>
        <p:blipFill rotWithShape="1">
          <a:blip r:embed="rId3">
            <a:extLst>
              <a:ext uri="{28A0092B-C50C-407E-A947-70E740481C1C}">
                <a14:useLocalDpi xmlns:a14="http://schemas.microsoft.com/office/drawing/2010/main" val="0"/>
              </a:ext>
            </a:extLst>
          </a:blip>
          <a:srcRect l="1637" t="65310" r="1245" b="980"/>
          <a:stretch/>
        </p:blipFill>
        <p:spPr>
          <a:xfrm>
            <a:off x="8434589" y="2539418"/>
            <a:ext cx="2929104" cy="2278792"/>
          </a:xfrm>
          <a:prstGeom prst="rect">
            <a:avLst/>
          </a:prstGeom>
        </p:spPr>
      </p:pic>
      <p:pic>
        <p:nvPicPr>
          <p:cNvPr id="5" name="Obraz 4">
            <a:extLst>
              <a:ext uri="{FF2B5EF4-FFF2-40B4-BE49-F238E27FC236}">
                <a16:creationId xmlns:a16="http://schemas.microsoft.com/office/drawing/2014/main" id="{2513F887-918A-E93E-F08B-5E359C26D5E3}"/>
              </a:ext>
            </a:extLst>
          </p:cNvPr>
          <p:cNvPicPr>
            <a:picLocks noChangeAspect="1"/>
          </p:cNvPicPr>
          <p:nvPr/>
        </p:nvPicPr>
        <p:blipFill rotWithShape="1">
          <a:blip r:embed="rId3">
            <a:extLst>
              <a:ext uri="{28A0092B-C50C-407E-A947-70E740481C1C}">
                <a14:useLocalDpi xmlns:a14="http://schemas.microsoft.com/office/drawing/2010/main" val="0"/>
              </a:ext>
            </a:extLst>
          </a:blip>
          <a:srcRect l="1637" t="33154" b="33273"/>
          <a:stretch/>
        </p:blipFill>
        <p:spPr>
          <a:xfrm>
            <a:off x="1508733" y="2548684"/>
            <a:ext cx="2966637" cy="2269526"/>
          </a:xfrm>
          <a:prstGeom prst="rect">
            <a:avLst/>
          </a:prstGeom>
        </p:spPr>
      </p:pic>
      <p:pic>
        <p:nvPicPr>
          <p:cNvPr id="8" name="Obraz 7">
            <a:extLst>
              <a:ext uri="{FF2B5EF4-FFF2-40B4-BE49-F238E27FC236}">
                <a16:creationId xmlns:a16="http://schemas.microsoft.com/office/drawing/2014/main" id="{702CA0ED-93FF-5BDE-1175-F62BB9BC7E39}"/>
              </a:ext>
            </a:extLst>
          </p:cNvPr>
          <p:cNvPicPr>
            <a:picLocks noChangeAspect="1"/>
          </p:cNvPicPr>
          <p:nvPr/>
        </p:nvPicPr>
        <p:blipFill rotWithShape="1">
          <a:blip r:embed="rId3">
            <a:extLst>
              <a:ext uri="{28A0092B-C50C-407E-A947-70E740481C1C}">
                <a14:useLocalDpi xmlns:a14="http://schemas.microsoft.com/office/drawing/2010/main" val="0"/>
              </a:ext>
            </a:extLst>
          </a:blip>
          <a:srcRect l="1637" t="954" b="65473"/>
          <a:stretch/>
        </p:blipFill>
        <p:spPr>
          <a:xfrm>
            <a:off x="4971661" y="2548684"/>
            <a:ext cx="2966637" cy="2269526"/>
          </a:xfrm>
          <a:prstGeom prst="rect">
            <a:avLst/>
          </a:prstGeom>
        </p:spPr>
      </p:pic>
      <p:sp>
        <p:nvSpPr>
          <p:cNvPr id="9" name="pole tekstowe 8">
            <a:extLst>
              <a:ext uri="{FF2B5EF4-FFF2-40B4-BE49-F238E27FC236}">
                <a16:creationId xmlns:a16="http://schemas.microsoft.com/office/drawing/2014/main" id="{BC40CB4A-A275-3CBB-7682-A9D608B511CF}"/>
              </a:ext>
            </a:extLst>
          </p:cNvPr>
          <p:cNvSpPr txBox="1"/>
          <p:nvPr/>
        </p:nvSpPr>
        <p:spPr>
          <a:xfrm>
            <a:off x="1508733" y="5031136"/>
            <a:ext cx="1879041" cy="276999"/>
          </a:xfrm>
          <a:prstGeom prst="rect">
            <a:avLst/>
          </a:prstGeom>
          <a:noFill/>
        </p:spPr>
        <p:txBody>
          <a:bodyPr wrap="none" rtlCol="0">
            <a:spAutoFit/>
          </a:bodyPr>
          <a:lstStyle/>
          <a:p>
            <a:pPr marL="285750" indent="-285750">
              <a:buFont typeface="Arial" panose="020B0604020202020204" pitchFamily="34" charset="0"/>
              <a:buChar char="•"/>
            </a:pPr>
            <a:r>
              <a:rPr lang="en-US" sz="1200" b="1" dirty="0">
                <a:latin typeface="Poppins" panose="00000500000000000000" pitchFamily="50" charset="-18"/>
                <a:cs typeface="Poppins" panose="00000500000000000000" pitchFamily="50" charset="-18"/>
              </a:rPr>
              <a:t>Bottom air supply</a:t>
            </a:r>
          </a:p>
        </p:txBody>
      </p:sp>
      <p:sp>
        <p:nvSpPr>
          <p:cNvPr id="10" name="pole tekstowe 9">
            <a:extLst>
              <a:ext uri="{FF2B5EF4-FFF2-40B4-BE49-F238E27FC236}">
                <a16:creationId xmlns:a16="http://schemas.microsoft.com/office/drawing/2014/main" id="{38909175-20A8-77B3-82DD-76565C819D2D}"/>
              </a:ext>
            </a:extLst>
          </p:cNvPr>
          <p:cNvSpPr txBox="1"/>
          <p:nvPr/>
        </p:nvSpPr>
        <p:spPr>
          <a:xfrm>
            <a:off x="4971661" y="5024631"/>
            <a:ext cx="1632178" cy="276999"/>
          </a:xfrm>
          <a:prstGeom prst="rect">
            <a:avLst/>
          </a:prstGeom>
          <a:noFill/>
        </p:spPr>
        <p:txBody>
          <a:bodyPr wrap="none" rtlCol="0">
            <a:spAutoFit/>
          </a:bodyPr>
          <a:lstStyle/>
          <a:p>
            <a:pPr marL="285750" indent="-285750">
              <a:buFont typeface="Arial" panose="020B0604020202020204" pitchFamily="34" charset="0"/>
              <a:buChar char="•"/>
            </a:pPr>
            <a:r>
              <a:rPr lang="en-US" sz="1200" b="1" dirty="0">
                <a:latin typeface="Poppins" panose="00000500000000000000" pitchFamily="50" charset="-18"/>
                <a:cs typeface="Poppins" panose="00000500000000000000" pitchFamily="50" charset="-18"/>
              </a:rPr>
              <a:t>Side air supply</a:t>
            </a:r>
          </a:p>
        </p:txBody>
      </p:sp>
      <p:sp>
        <p:nvSpPr>
          <p:cNvPr id="11" name="pole tekstowe 10">
            <a:extLst>
              <a:ext uri="{FF2B5EF4-FFF2-40B4-BE49-F238E27FC236}">
                <a16:creationId xmlns:a16="http://schemas.microsoft.com/office/drawing/2014/main" id="{35E53C8B-F33A-B344-E499-1196743805FD}"/>
              </a:ext>
            </a:extLst>
          </p:cNvPr>
          <p:cNvSpPr txBox="1"/>
          <p:nvPr/>
        </p:nvSpPr>
        <p:spPr>
          <a:xfrm>
            <a:off x="8400832" y="5031136"/>
            <a:ext cx="1768433" cy="276999"/>
          </a:xfrm>
          <a:prstGeom prst="rect">
            <a:avLst/>
          </a:prstGeom>
          <a:noFill/>
        </p:spPr>
        <p:txBody>
          <a:bodyPr wrap="none" rtlCol="0">
            <a:spAutoFit/>
          </a:bodyPr>
          <a:lstStyle/>
          <a:p>
            <a:pPr marL="285750" indent="-285750">
              <a:buFont typeface="Arial" panose="020B0604020202020204" pitchFamily="34" charset="0"/>
              <a:buChar char="•"/>
            </a:pPr>
            <a:r>
              <a:rPr lang="en-US" sz="1200" b="1" dirty="0">
                <a:latin typeface="Poppins" panose="00000500000000000000" pitchFamily="50" charset="-18"/>
                <a:cs typeface="Poppins" panose="00000500000000000000" pitchFamily="50" charset="-18"/>
              </a:rPr>
              <a:t>Mixed air supply</a:t>
            </a:r>
            <a:endParaRPr lang="pl-PL" sz="1200" b="1" dirty="0">
              <a:latin typeface="Poppins" panose="00000500000000000000" pitchFamily="50" charset="-18"/>
              <a:cs typeface="Poppins" panose="00000500000000000000" pitchFamily="50" charset="-18"/>
            </a:endParaRPr>
          </a:p>
        </p:txBody>
      </p:sp>
    </p:spTree>
    <p:extLst>
      <p:ext uri="{BB962C8B-B14F-4D97-AF65-F5344CB8AC3E}">
        <p14:creationId xmlns:p14="http://schemas.microsoft.com/office/powerpoint/2010/main" val="2471564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952779" cy="584775"/>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Airflow</a:t>
            </a:r>
            <a:endParaRPr lang="pl-PL" sz="1600" b="1" dirty="0">
              <a:latin typeface="Poppins" panose="00000500000000000000" pitchFamily="50" charset="-18"/>
              <a:cs typeface="Poppins" panose="00000500000000000000" pitchFamily="50" charset="-18"/>
            </a:endParaRPr>
          </a:p>
          <a:p>
            <a:r>
              <a:rPr lang="pl-PL" sz="1600" b="1" dirty="0">
                <a:latin typeface="Poppins" panose="00000500000000000000" pitchFamily="50" charset="-18"/>
                <a:cs typeface="Poppins" panose="00000500000000000000" pitchFamily="50" charset="-18"/>
              </a:rPr>
              <a:t>- CFD </a:t>
            </a:r>
            <a:r>
              <a:rPr lang="pl-PL" sz="1600" b="1" dirty="0" err="1">
                <a:latin typeface="Poppins" panose="00000500000000000000" pitchFamily="50" charset="-18"/>
                <a:cs typeface="Poppins" panose="00000500000000000000" pitchFamily="50" charset="-18"/>
              </a:rPr>
              <a:t>simulation</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CDEA293-1EB1-03D2-3A11-210788507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6" name="Obraz 5" descr="Obraz zawierający tekst&#10;&#10;Opis wygenerowany automatycznie">
            <a:extLst>
              <a:ext uri="{FF2B5EF4-FFF2-40B4-BE49-F238E27FC236}">
                <a16:creationId xmlns:a16="http://schemas.microsoft.com/office/drawing/2014/main" id="{57D64497-DC21-537A-69C9-F53F1083664C}"/>
              </a:ext>
            </a:extLst>
          </p:cNvPr>
          <p:cNvPicPr>
            <a:picLocks noChangeAspect="1"/>
          </p:cNvPicPr>
          <p:nvPr/>
        </p:nvPicPr>
        <p:blipFill rotWithShape="1">
          <a:blip r:embed="rId3">
            <a:extLst>
              <a:ext uri="{28A0092B-C50C-407E-A947-70E740481C1C}">
                <a14:useLocalDpi xmlns:a14="http://schemas.microsoft.com/office/drawing/2010/main" val="0"/>
              </a:ext>
            </a:extLst>
          </a:blip>
          <a:srcRect l="10118" t="-3085" r="16865" b="3470"/>
          <a:stretch/>
        </p:blipFill>
        <p:spPr>
          <a:xfrm>
            <a:off x="775852" y="2282787"/>
            <a:ext cx="3854041" cy="3607495"/>
          </a:xfrm>
          <a:prstGeom prst="rect">
            <a:avLst/>
          </a:prstGeom>
        </p:spPr>
      </p:pic>
      <p:sp>
        <p:nvSpPr>
          <p:cNvPr id="17" name="Prostokąt 16">
            <a:extLst>
              <a:ext uri="{FF2B5EF4-FFF2-40B4-BE49-F238E27FC236}">
                <a16:creationId xmlns:a16="http://schemas.microsoft.com/office/drawing/2014/main" id="{01404694-8E89-B491-273C-B577E1A9D4BD}"/>
              </a:ext>
            </a:extLst>
          </p:cNvPr>
          <p:cNvSpPr/>
          <p:nvPr/>
        </p:nvSpPr>
        <p:spPr>
          <a:xfrm>
            <a:off x="6533182" y="2461847"/>
            <a:ext cx="5658818" cy="342313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Prostokąt 17">
            <a:extLst>
              <a:ext uri="{FF2B5EF4-FFF2-40B4-BE49-F238E27FC236}">
                <a16:creationId xmlns:a16="http://schemas.microsoft.com/office/drawing/2014/main" id="{A000CC3E-E772-3A50-A7F8-EF0D34AE79D0}"/>
              </a:ext>
            </a:extLst>
          </p:cNvPr>
          <p:cNvSpPr/>
          <p:nvPr/>
        </p:nvSpPr>
        <p:spPr>
          <a:xfrm>
            <a:off x="5738160" y="2461846"/>
            <a:ext cx="795022" cy="3423137"/>
          </a:xfrm>
          <a:prstGeom prst="rect">
            <a:avLst/>
          </a:prstGeom>
          <a:solidFill>
            <a:srgbClr val="AFD2D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ole tekstowe 14">
            <a:extLst>
              <a:ext uri="{FF2B5EF4-FFF2-40B4-BE49-F238E27FC236}">
                <a16:creationId xmlns:a16="http://schemas.microsoft.com/office/drawing/2014/main" id="{513DC2D9-72B4-01C1-E477-15AD9FD850B0}"/>
              </a:ext>
            </a:extLst>
          </p:cNvPr>
          <p:cNvSpPr txBox="1"/>
          <p:nvPr/>
        </p:nvSpPr>
        <p:spPr>
          <a:xfrm>
            <a:off x="7159672" y="2907183"/>
            <a:ext cx="3766813" cy="2497607"/>
          </a:xfrm>
          <a:prstGeom prst="rect">
            <a:avLst/>
          </a:prstGeom>
          <a:noFill/>
        </p:spPr>
        <p:txBody>
          <a:bodyPr wrap="square" rtlCol="0">
            <a:spAutoFit/>
          </a:bodyPr>
          <a:lstStyle/>
          <a:p>
            <a:pPr>
              <a:lnSpc>
                <a:spcPct val="150000"/>
              </a:lnSpc>
              <a:spcBef>
                <a:spcPts val="600"/>
              </a:spcBef>
              <a:spcAft>
                <a:spcPts val="600"/>
              </a:spcAft>
            </a:pPr>
            <a:r>
              <a:rPr lang="pl-PL" sz="1200" b="1" dirty="0" err="1">
                <a:latin typeface="Poppins" panose="00000500000000000000" pitchFamily="50" charset="-18"/>
                <a:cs typeface="Poppins" panose="00000500000000000000" pitchFamily="50" charset="-18"/>
              </a:rPr>
              <a:t>Boundary</a:t>
            </a:r>
            <a:r>
              <a:rPr lang="pl-PL" sz="1200" b="1" dirty="0">
                <a:latin typeface="Poppins" panose="00000500000000000000" pitchFamily="50" charset="-18"/>
                <a:cs typeface="Poppins" panose="00000500000000000000" pitchFamily="50" charset="-18"/>
              </a:rPr>
              <a:t> </a:t>
            </a:r>
            <a:r>
              <a:rPr lang="pl-PL" sz="1200" b="1" dirty="0" err="1">
                <a:latin typeface="Poppins" panose="00000500000000000000" pitchFamily="50" charset="-18"/>
                <a:cs typeface="Poppins" panose="00000500000000000000" pitchFamily="50" charset="-18"/>
              </a:rPr>
              <a:t>conditions</a:t>
            </a:r>
            <a:r>
              <a:rPr lang="pl-PL" sz="1200" b="1" dirty="0">
                <a:latin typeface="Poppins" panose="00000500000000000000" pitchFamily="50" charset="-18"/>
                <a:cs typeface="Poppins" panose="00000500000000000000" pitchFamily="50" charset="-18"/>
              </a:rPr>
              <a:t>:</a:t>
            </a:r>
          </a:p>
          <a:p>
            <a:pPr>
              <a:lnSpc>
                <a:spcPct val="150000"/>
              </a:lnSpc>
              <a:spcBef>
                <a:spcPts val="600"/>
              </a:spcBef>
              <a:spcAft>
                <a:spcPts val="600"/>
              </a:spcAft>
            </a:pPr>
            <a:r>
              <a:rPr lang="en-US" sz="1200" dirty="0">
                <a:latin typeface="Poppins" panose="00000500000000000000" pitchFamily="50" charset="-18"/>
                <a:cs typeface="Poppins" panose="00000500000000000000" pitchFamily="50" charset="-18"/>
              </a:rPr>
              <a:t>Temperature difference: 5K</a:t>
            </a:r>
          </a:p>
          <a:p>
            <a:pPr>
              <a:lnSpc>
                <a:spcPct val="150000"/>
              </a:lnSpc>
              <a:spcBef>
                <a:spcPts val="600"/>
              </a:spcBef>
              <a:spcAft>
                <a:spcPts val="600"/>
              </a:spcAft>
            </a:pPr>
            <a:r>
              <a:rPr lang="en-US" sz="1200" dirty="0">
                <a:latin typeface="Poppins" panose="00000500000000000000" pitchFamily="50" charset="-18"/>
                <a:cs typeface="Poppins" panose="00000500000000000000" pitchFamily="50" charset="-18"/>
              </a:rPr>
              <a:t>Airflow rate: 3000 m3/h</a:t>
            </a:r>
          </a:p>
          <a:p>
            <a:pPr>
              <a:lnSpc>
                <a:spcPct val="150000"/>
              </a:lnSpc>
              <a:spcBef>
                <a:spcPts val="600"/>
              </a:spcBef>
              <a:spcAft>
                <a:spcPts val="600"/>
              </a:spcAft>
            </a:pPr>
            <a:r>
              <a:rPr lang="en-US" sz="1200" dirty="0">
                <a:latin typeface="Poppins" panose="00000500000000000000" pitchFamily="50" charset="-18"/>
                <a:cs typeface="Poppins" panose="00000500000000000000" pitchFamily="50" charset="-18"/>
              </a:rPr>
              <a:t>Room height: 8 m</a:t>
            </a:r>
          </a:p>
          <a:p>
            <a:pPr>
              <a:lnSpc>
                <a:spcPct val="150000"/>
              </a:lnSpc>
              <a:spcBef>
                <a:spcPts val="600"/>
              </a:spcBef>
              <a:spcAft>
                <a:spcPts val="600"/>
              </a:spcAft>
            </a:pPr>
            <a:r>
              <a:rPr lang="en-US" sz="1200" dirty="0">
                <a:latin typeface="Poppins" panose="00000500000000000000" pitchFamily="50" charset="-18"/>
                <a:cs typeface="Poppins" panose="00000500000000000000" pitchFamily="50" charset="-18"/>
              </a:rPr>
              <a:t>Air velocity at the edges: 0.5 m/s</a:t>
            </a:r>
          </a:p>
          <a:p>
            <a:pPr>
              <a:lnSpc>
                <a:spcPct val="150000"/>
              </a:lnSpc>
              <a:spcBef>
                <a:spcPts val="600"/>
              </a:spcBef>
              <a:spcAft>
                <a:spcPts val="600"/>
              </a:spcAft>
            </a:pPr>
            <a:r>
              <a:rPr lang="en-US" sz="1200" dirty="0">
                <a:latin typeface="Poppins" panose="00000500000000000000" pitchFamily="50" charset="-18"/>
                <a:cs typeface="Poppins" panose="00000500000000000000" pitchFamily="50" charset="-18"/>
              </a:rPr>
              <a:t>Airflow range: 8 m</a:t>
            </a:r>
            <a:endParaRPr lang="pl-PL" sz="1200" dirty="0">
              <a:latin typeface="Poppins" panose="00000500000000000000" pitchFamily="50" charset="-18"/>
              <a:cs typeface="Poppins" panose="00000500000000000000" pitchFamily="50" charset="-18"/>
            </a:endParaRPr>
          </a:p>
        </p:txBody>
      </p:sp>
      <p:pic>
        <p:nvPicPr>
          <p:cNvPr id="19" name="Obraz 18" descr="Obraz zawierający tekst&#10;&#10;Opis wygenerowany automatycznie">
            <a:extLst>
              <a:ext uri="{FF2B5EF4-FFF2-40B4-BE49-F238E27FC236}">
                <a16:creationId xmlns:a16="http://schemas.microsoft.com/office/drawing/2014/main" id="{A0E183C7-17CC-1F39-D050-018B5A55EA8F}"/>
              </a:ext>
            </a:extLst>
          </p:cNvPr>
          <p:cNvPicPr>
            <a:picLocks noChangeAspect="1"/>
          </p:cNvPicPr>
          <p:nvPr/>
        </p:nvPicPr>
        <p:blipFill rotWithShape="1">
          <a:blip r:embed="rId3">
            <a:extLst>
              <a:ext uri="{28A0092B-C50C-407E-A947-70E740481C1C}">
                <a14:useLocalDpi xmlns:a14="http://schemas.microsoft.com/office/drawing/2010/main" val="0"/>
              </a:ext>
            </a:extLst>
          </a:blip>
          <a:srcRect l="91408" t="-1908" r="-725" b="72275"/>
          <a:stretch/>
        </p:blipFill>
        <p:spPr>
          <a:xfrm>
            <a:off x="4629893" y="2331286"/>
            <a:ext cx="795022" cy="1735015"/>
          </a:xfrm>
          <a:prstGeom prst="rect">
            <a:avLst/>
          </a:prstGeom>
        </p:spPr>
      </p:pic>
    </p:spTree>
    <p:extLst>
      <p:ext uri="{BB962C8B-B14F-4D97-AF65-F5344CB8AC3E}">
        <p14:creationId xmlns:p14="http://schemas.microsoft.com/office/powerpoint/2010/main" val="3105837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A29EDA9A-07CE-9EEC-2A61-62E7325F8445}"/>
              </a:ext>
            </a:extLst>
          </p:cNvPr>
          <p:cNvSpPr/>
          <p:nvPr/>
        </p:nvSpPr>
        <p:spPr>
          <a:xfrm>
            <a:off x="-1" y="0"/>
            <a:ext cx="8145517" cy="6858000"/>
          </a:xfrm>
          <a:prstGeom prst="rect">
            <a:avLst/>
          </a:prstGeom>
          <a:solidFill>
            <a:srgbClr val="F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561646"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Components</a:t>
            </a:r>
            <a:br>
              <a:rPr lang="pl-PL" sz="1600" b="1" dirty="0">
                <a:latin typeface="Poppins" panose="00000500000000000000" pitchFamily="50" charset="-18"/>
                <a:cs typeface="Poppins" panose="00000500000000000000" pitchFamily="50" charset="-18"/>
              </a:rPr>
            </a:br>
            <a:r>
              <a:rPr lang="pl-PL" sz="1600" b="1" dirty="0" err="1">
                <a:latin typeface="Poppins" panose="00000500000000000000" pitchFamily="50" charset="-18"/>
                <a:cs typeface="Poppins" panose="00000500000000000000" pitchFamily="50" charset="-18"/>
              </a:rPr>
              <a:t>used</a:t>
            </a:r>
            <a:endParaRPr lang="pl-PL" sz="1600" b="1" dirty="0">
              <a:latin typeface="Poppins" panose="00000500000000000000" pitchFamily="50" charset="-18"/>
              <a:cs typeface="Poppins" panose="00000500000000000000" pitchFamily="50" charset="-18"/>
            </a:endParaRPr>
          </a:p>
        </p:txBody>
      </p:sp>
      <p:pic>
        <p:nvPicPr>
          <p:cNvPr id="19" name="Obraz 18">
            <a:extLst>
              <a:ext uri="{FF2B5EF4-FFF2-40B4-BE49-F238E27FC236}">
                <a16:creationId xmlns:a16="http://schemas.microsoft.com/office/drawing/2014/main" id="{27E8F3BE-76DD-E9C1-B0CE-750A9C726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6" name="Tytuł 1">
            <a:extLst>
              <a:ext uri="{FF2B5EF4-FFF2-40B4-BE49-F238E27FC236}">
                <a16:creationId xmlns:a16="http://schemas.microsoft.com/office/drawing/2014/main" id="{7D519883-3EFE-776B-2CB5-13A7CB05EF55}"/>
              </a:ext>
            </a:extLst>
          </p:cNvPr>
          <p:cNvSpPr txBox="1">
            <a:spLocks/>
          </p:cNvSpPr>
          <p:nvPr/>
        </p:nvSpPr>
        <p:spPr bwMode="auto">
          <a:xfrm>
            <a:off x="3195144" y="818705"/>
            <a:ext cx="3132085" cy="647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Filter</a:t>
            </a: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Coarse</a:t>
            </a: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70% (~G4)</a:t>
            </a:r>
            <a:endParaRPr kumimoji="0" lang="pl-PL" sz="11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7" name="Tytuł 1">
            <a:extLst>
              <a:ext uri="{FF2B5EF4-FFF2-40B4-BE49-F238E27FC236}">
                <a16:creationId xmlns:a16="http://schemas.microsoft.com/office/drawing/2014/main" id="{3B5E3E47-DC4B-F907-A150-450194A059C8}"/>
              </a:ext>
            </a:extLst>
          </p:cNvPr>
          <p:cNvSpPr txBox="1">
            <a:spLocks/>
          </p:cNvSpPr>
          <p:nvPr/>
        </p:nvSpPr>
        <p:spPr bwMode="auto">
          <a:xfrm>
            <a:off x="3656390" y="1740490"/>
            <a:ext cx="2724579" cy="27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EPP </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casing</a:t>
            </a:r>
            <a:endPar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8" name="Tytuł 1">
            <a:extLst>
              <a:ext uri="{FF2B5EF4-FFF2-40B4-BE49-F238E27FC236}">
                <a16:creationId xmlns:a16="http://schemas.microsoft.com/office/drawing/2014/main" id="{6B864C9C-B533-C051-32EE-07DE6AB18871}"/>
              </a:ext>
            </a:extLst>
          </p:cNvPr>
          <p:cNvSpPr txBox="1">
            <a:spLocks/>
          </p:cNvSpPr>
          <p:nvPr/>
        </p:nvSpPr>
        <p:spPr bwMode="auto">
          <a:xfrm>
            <a:off x="3656391" y="2692322"/>
            <a:ext cx="2724579" cy="27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ABS </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casing</a:t>
            </a: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t>
            </a:r>
          </a:p>
        </p:txBody>
      </p:sp>
      <p:sp>
        <p:nvSpPr>
          <p:cNvPr id="9" name="Tytuł 1">
            <a:extLst>
              <a:ext uri="{FF2B5EF4-FFF2-40B4-BE49-F238E27FC236}">
                <a16:creationId xmlns:a16="http://schemas.microsoft.com/office/drawing/2014/main" id="{9884BE93-CE36-0B35-6B90-EAE85BCDC6B1}"/>
              </a:ext>
            </a:extLst>
          </p:cNvPr>
          <p:cNvSpPr txBox="1">
            <a:spLocks/>
          </p:cNvSpPr>
          <p:nvPr/>
        </p:nvSpPr>
        <p:spPr bwMode="auto">
          <a:xfrm>
            <a:off x="2753567" y="3492951"/>
            <a:ext cx="3627402" cy="27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EC fan</a:t>
            </a:r>
          </a:p>
        </p:txBody>
      </p:sp>
      <p:sp>
        <p:nvSpPr>
          <p:cNvPr id="10" name="Tytuł 1">
            <a:extLst>
              <a:ext uri="{FF2B5EF4-FFF2-40B4-BE49-F238E27FC236}">
                <a16:creationId xmlns:a16="http://schemas.microsoft.com/office/drawing/2014/main" id="{6763B6EB-7BD2-29AB-7EC1-CCF488D7E421}"/>
              </a:ext>
            </a:extLst>
          </p:cNvPr>
          <p:cNvSpPr txBox="1">
            <a:spLocks/>
          </p:cNvSpPr>
          <p:nvPr/>
        </p:nvSpPr>
        <p:spPr bwMode="auto">
          <a:xfrm>
            <a:off x="2753567" y="4182715"/>
            <a:ext cx="3627402" cy="27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Radial</a:t>
            </a: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water</a:t>
            </a: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heat</a:t>
            </a: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exchanger</a:t>
            </a:r>
            <a:endPar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11" name="Tytuł 1">
            <a:extLst>
              <a:ext uri="{FF2B5EF4-FFF2-40B4-BE49-F238E27FC236}">
                <a16:creationId xmlns:a16="http://schemas.microsoft.com/office/drawing/2014/main" id="{895EE5F0-7C0A-D7E8-179D-355295352C6B}"/>
              </a:ext>
            </a:extLst>
          </p:cNvPr>
          <p:cNvSpPr txBox="1">
            <a:spLocks/>
          </p:cNvSpPr>
          <p:nvPr/>
        </p:nvSpPr>
        <p:spPr bwMode="auto">
          <a:xfrm>
            <a:off x="2699826" y="4735765"/>
            <a:ext cx="3627402" cy="27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Dr</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ain</a:t>
            </a:r>
            <a:r>
              <a:rPr kumimoji="0" lang="en-US"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tray and condensate pump.</a:t>
            </a:r>
            <a:endPar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12" name="Tytuł 1">
            <a:extLst>
              <a:ext uri="{FF2B5EF4-FFF2-40B4-BE49-F238E27FC236}">
                <a16:creationId xmlns:a16="http://schemas.microsoft.com/office/drawing/2014/main" id="{E2B4CCD9-5CE0-3AB4-E25C-028332762903}"/>
              </a:ext>
            </a:extLst>
          </p:cNvPr>
          <p:cNvSpPr txBox="1">
            <a:spLocks/>
          </p:cNvSpPr>
          <p:nvPr/>
        </p:nvSpPr>
        <p:spPr bwMode="auto">
          <a:xfrm>
            <a:off x="2699826" y="5283773"/>
            <a:ext cx="3627402" cy="27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Automatic 360° </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nozzle</a:t>
            </a: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a:t>
            </a:r>
          </a:p>
        </p:txBody>
      </p:sp>
      <p:sp>
        <p:nvSpPr>
          <p:cNvPr id="13" name="Tytuł 1">
            <a:extLst>
              <a:ext uri="{FF2B5EF4-FFF2-40B4-BE49-F238E27FC236}">
                <a16:creationId xmlns:a16="http://schemas.microsoft.com/office/drawing/2014/main" id="{3E110EDF-27EE-2B99-1BBB-5BD8B786D1C2}"/>
              </a:ext>
            </a:extLst>
          </p:cNvPr>
          <p:cNvSpPr txBox="1">
            <a:spLocks/>
          </p:cNvSpPr>
          <p:nvPr/>
        </p:nvSpPr>
        <p:spPr bwMode="auto">
          <a:xfrm>
            <a:off x="2699826" y="5910344"/>
            <a:ext cx="3627402" cy="27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Lower </a:t>
            </a:r>
            <a:r>
              <a:rPr kumimoji="0" lang="pl-PL" sz="1400" b="0" i="0" u="none" strike="noStrike" kern="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cover</a:t>
            </a:r>
            <a:endParaRPr kumimoji="0" lang="pl-PL" sz="1400" b="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pic>
        <p:nvPicPr>
          <p:cNvPr id="18" name="Obraz 17" descr="Obraz zawierający tekst, lampa, jasne&#10;&#10;Opis wygenerowany automatycznie">
            <a:extLst>
              <a:ext uri="{FF2B5EF4-FFF2-40B4-BE49-F238E27FC236}">
                <a16:creationId xmlns:a16="http://schemas.microsoft.com/office/drawing/2014/main" id="{DE2E4911-7C2E-50EB-B60E-10316078CAA3}"/>
              </a:ext>
            </a:extLst>
          </p:cNvPr>
          <p:cNvPicPr>
            <a:picLocks noChangeAspect="1"/>
          </p:cNvPicPr>
          <p:nvPr/>
        </p:nvPicPr>
        <p:blipFill rotWithShape="1">
          <a:blip r:embed="rId3">
            <a:extLst>
              <a:ext uri="{28A0092B-C50C-407E-A947-70E740481C1C}">
                <a14:useLocalDpi xmlns:a14="http://schemas.microsoft.com/office/drawing/2010/main" val="0"/>
              </a:ext>
            </a:extLst>
          </a:blip>
          <a:srcRect l="39345" t="1478" r="30616" b="4529"/>
          <a:stretch/>
        </p:blipFill>
        <p:spPr>
          <a:xfrm>
            <a:off x="6568966" y="608758"/>
            <a:ext cx="3298914" cy="5806497"/>
          </a:xfrm>
          <a:prstGeom prst="rect">
            <a:avLst/>
          </a:prstGeom>
        </p:spPr>
      </p:pic>
    </p:spTree>
    <p:extLst>
      <p:ext uri="{BB962C8B-B14F-4D97-AF65-F5344CB8AC3E}">
        <p14:creationId xmlns:p14="http://schemas.microsoft.com/office/powerpoint/2010/main" val="2797823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EFB58C68-EAFB-423C-3565-9D8377FD3840}"/>
              </a:ext>
            </a:extLst>
          </p:cNvPr>
          <p:cNvSpPr/>
          <p:nvPr/>
        </p:nvSpPr>
        <p:spPr>
          <a:xfrm>
            <a:off x="4662855" y="0"/>
            <a:ext cx="7529146" cy="6858000"/>
          </a:xfrm>
          <a:prstGeom prst="rect">
            <a:avLst/>
          </a:prstGeom>
          <a:solidFill>
            <a:srgbClr val="F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a:extLst>
              <a:ext uri="{FF2B5EF4-FFF2-40B4-BE49-F238E27FC236}">
                <a16:creationId xmlns:a16="http://schemas.microsoft.com/office/drawing/2014/main" id="{B1BE0FA9-0983-2FC7-830A-26E29E07B1F4}"/>
              </a:ext>
            </a:extLst>
          </p:cNvPr>
          <p:cNvSpPr txBox="1"/>
          <p:nvPr/>
        </p:nvSpPr>
        <p:spPr>
          <a:xfrm>
            <a:off x="6359901" y="2031465"/>
            <a:ext cx="4000996" cy="2000804"/>
          </a:xfrm>
          <a:prstGeom prst="rect">
            <a:avLst/>
          </a:prstGeom>
          <a:noFill/>
        </p:spPr>
        <p:txBody>
          <a:bodyPr wrap="square" rtlCol="0">
            <a:spAutoFit/>
          </a:bodyPr>
          <a:lstStyle/>
          <a:p>
            <a:pPr>
              <a:lnSpc>
                <a:spcPct val="150000"/>
              </a:lnSpc>
              <a:spcBef>
                <a:spcPts val="600"/>
              </a:spcBef>
              <a:spcAft>
                <a:spcPts val="600"/>
              </a:spcAft>
            </a:pPr>
            <a:r>
              <a:rPr lang="pl-PL" sz="1400" b="1" dirty="0" err="1">
                <a:latin typeface="Poppins" panose="00000500000000000000" pitchFamily="50" charset="-18"/>
                <a:cs typeface="Poppins" panose="00000500000000000000" pitchFamily="50" charset="-18"/>
              </a:rPr>
              <a:t>Stepless</a:t>
            </a:r>
            <a:r>
              <a:rPr lang="pl-PL" sz="1400" b="1" dirty="0">
                <a:latin typeface="Poppins" panose="00000500000000000000" pitchFamily="50" charset="-18"/>
                <a:cs typeface="Poppins" panose="00000500000000000000" pitchFamily="50" charset="-18"/>
              </a:rPr>
              <a:t> EC fan</a:t>
            </a:r>
            <a:br>
              <a:rPr lang="pl-PL" sz="1400" dirty="0">
                <a:latin typeface="Poppins" panose="00000500000000000000" pitchFamily="50" charset="-18"/>
                <a:cs typeface="Poppins" panose="00000500000000000000" pitchFamily="50" charset="-18"/>
              </a:rPr>
            </a:br>
            <a:r>
              <a:rPr lang="en-US" sz="1400" dirty="0">
                <a:latin typeface="Poppins" panose="00000500000000000000" pitchFamily="50" charset="-18"/>
                <a:cs typeface="Poppins" panose="00000500000000000000" pitchFamily="50" charset="-18"/>
              </a:rPr>
              <a:t>Luna is equipped with an advanced control system as a standard feature. The smooth regulation of the EC fan speed, based on the temperature difference, ensures minimal energy consumption.</a:t>
            </a:r>
            <a:r>
              <a:rPr lang="pl-PL" sz="1400" dirty="0">
                <a:latin typeface="Poppins" panose="00000500000000000000" pitchFamily="50" charset="-18"/>
                <a:cs typeface="Poppins" panose="00000500000000000000" pitchFamily="50" charset="-18"/>
              </a:rPr>
              <a:t>.</a:t>
            </a:r>
          </a:p>
        </p:txBody>
      </p:sp>
      <p:pic>
        <p:nvPicPr>
          <p:cNvPr id="2" name="Obraz 1">
            <a:extLst>
              <a:ext uri="{FF2B5EF4-FFF2-40B4-BE49-F238E27FC236}">
                <a16:creationId xmlns:a16="http://schemas.microsoft.com/office/drawing/2014/main" id="{FD775D85-18EC-EB5F-E597-0BAF24DCC38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763433" y="442745"/>
            <a:ext cx="1881009" cy="420505"/>
          </a:xfrm>
          <a:prstGeom prst="rect">
            <a:avLst/>
          </a:prstGeom>
        </p:spPr>
      </p:pic>
      <p:sp>
        <p:nvSpPr>
          <p:cNvPr id="3" name="Prostokąt 2">
            <a:extLst>
              <a:ext uri="{FF2B5EF4-FFF2-40B4-BE49-F238E27FC236}">
                <a16:creationId xmlns:a16="http://schemas.microsoft.com/office/drawing/2014/main" id="{63A6A405-74E7-216C-5507-9F3A28259E74}"/>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a:extLst>
              <a:ext uri="{FF2B5EF4-FFF2-40B4-BE49-F238E27FC236}">
                <a16:creationId xmlns:a16="http://schemas.microsoft.com/office/drawing/2014/main" id="{A5D8BB89-C471-3834-A7C3-49A926B0D9E2}"/>
              </a:ext>
            </a:extLst>
          </p:cNvPr>
          <p:cNvSpPr txBox="1"/>
          <p:nvPr/>
        </p:nvSpPr>
        <p:spPr>
          <a:xfrm>
            <a:off x="830509" y="1204032"/>
            <a:ext cx="857927" cy="584775"/>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Radial</a:t>
            </a:r>
            <a:endParaRPr lang="pl-PL" sz="1600" b="1" dirty="0">
              <a:latin typeface="Poppins" panose="00000500000000000000" pitchFamily="50" charset="-18"/>
              <a:cs typeface="Poppins" panose="00000500000000000000" pitchFamily="50" charset="-18"/>
            </a:endParaRPr>
          </a:p>
          <a:p>
            <a:r>
              <a:rPr lang="pl-PL" sz="1600" b="1" dirty="0">
                <a:latin typeface="Poppins" panose="00000500000000000000" pitchFamily="50" charset="-18"/>
                <a:cs typeface="Poppins" panose="00000500000000000000" pitchFamily="50" charset="-18"/>
              </a:rPr>
              <a:t>EC fan</a:t>
            </a:r>
          </a:p>
        </p:txBody>
      </p:sp>
      <p:pic>
        <p:nvPicPr>
          <p:cNvPr id="7" name="Obraz 6">
            <a:extLst>
              <a:ext uri="{FF2B5EF4-FFF2-40B4-BE49-F238E27FC236}">
                <a16:creationId xmlns:a16="http://schemas.microsoft.com/office/drawing/2014/main" id="{99F09C02-2962-EB47-94A0-613D219C0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9" name="Obraz 8" descr="Obraz zawierający wyroby metalowe, jasne, sprzęt&#10;&#10;Opis wygenerowany automatycznie">
            <a:extLst>
              <a:ext uri="{FF2B5EF4-FFF2-40B4-BE49-F238E27FC236}">
                <a16:creationId xmlns:a16="http://schemas.microsoft.com/office/drawing/2014/main" id="{9F237F03-1C3D-F42B-6BFD-DC69DD74E2D1}"/>
              </a:ext>
            </a:extLst>
          </p:cNvPr>
          <p:cNvPicPr>
            <a:picLocks noChangeAspect="1"/>
          </p:cNvPicPr>
          <p:nvPr/>
        </p:nvPicPr>
        <p:blipFill rotWithShape="1">
          <a:blip r:embed="rId4">
            <a:extLst>
              <a:ext uri="{28A0092B-C50C-407E-A947-70E740481C1C}">
                <a14:useLocalDpi xmlns:a14="http://schemas.microsoft.com/office/drawing/2010/main" val="0"/>
              </a:ext>
            </a:extLst>
          </a:blip>
          <a:srcRect l="32644" t="24280" r="36649" b="21308"/>
          <a:stretch/>
        </p:blipFill>
        <p:spPr>
          <a:xfrm rot="1199018">
            <a:off x="916729" y="1690688"/>
            <a:ext cx="4542392" cy="4527424"/>
          </a:xfrm>
          <a:prstGeom prst="rect">
            <a:avLst/>
          </a:prstGeom>
        </p:spPr>
      </p:pic>
      <p:pic>
        <p:nvPicPr>
          <p:cNvPr id="10" name="Obraz 9" descr="Obraz zawierający jasne&#10;&#10;Opis wygenerowany automatycznie">
            <a:extLst>
              <a:ext uri="{FF2B5EF4-FFF2-40B4-BE49-F238E27FC236}">
                <a16:creationId xmlns:a16="http://schemas.microsoft.com/office/drawing/2014/main" id="{C5B5D159-360F-AE38-F74C-8A294130752C}"/>
              </a:ext>
            </a:extLst>
          </p:cNvPr>
          <p:cNvPicPr>
            <a:picLocks noChangeAspect="1"/>
          </p:cNvPicPr>
          <p:nvPr/>
        </p:nvPicPr>
        <p:blipFill rotWithShape="1">
          <a:blip r:embed="rId5">
            <a:extLst>
              <a:ext uri="{28A0092B-C50C-407E-A947-70E740481C1C}">
                <a14:useLocalDpi xmlns:a14="http://schemas.microsoft.com/office/drawing/2010/main" val="0"/>
              </a:ext>
            </a:extLst>
          </a:blip>
          <a:srcRect l="30312" t="27362" r="36172" b="18472"/>
          <a:stretch/>
        </p:blipFill>
        <p:spPr>
          <a:xfrm>
            <a:off x="6359901" y="4556869"/>
            <a:ext cx="1246206" cy="1132915"/>
          </a:xfrm>
          <a:prstGeom prst="rect">
            <a:avLst/>
          </a:prstGeom>
        </p:spPr>
      </p:pic>
      <p:pic>
        <p:nvPicPr>
          <p:cNvPr id="11" name="Obraz 10" descr="Obraz zawierający lampa&#10;&#10;Opis wygenerowany automatycznie">
            <a:extLst>
              <a:ext uri="{FF2B5EF4-FFF2-40B4-BE49-F238E27FC236}">
                <a16:creationId xmlns:a16="http://schemas.microsoft.com/office/drawing/2014/main" id="{A05DBA26-20E2-BF03-0E70-36E628EFA2A8}"/>
              </a:ext>
            </a:extLst>
          </p:cNvPr>
          <p:cNvPicPr>
            <a:picLocks noChangeAspect="1"/>
          </p:cNvPicPr>
          <p:nvPr/>
        </p:nvPicPr>
        <p:blipFill rotWithShape="1">
          <a:blip r:embed="rId6">
            <a:extLst>
              <a:ext uri="{28A0092B-C50C-407E-A947-70E740481C1C}">
                <a14:useLocalDpi xmlns:a14="http://schemas.microsoft.com/office/drawing/2010/main" val="0"/>
              </a:ext>
            </a:extLst>
          </a:blip>
          <a:srcRect l="31079" t="27859" r="40097" b="25478"/>
          <a:stretch/>
        </p:blipFill>
        <p:spPr>
          <a:xfrm>
            <a:off x="8143952" y="4556870"/>
            <a:ext cx="1244120" cy="1132914"/>
          </a:xfrm>
          <a:prstGeom prst="rect">
            <a:avLst/>
          </a:prstGeom>
        </p:spPr>
      </p:pic>
      <p:pic>
        <p:nvPicPr>
          <p:cNvPr id="12" name="Obraz 11" descr="Obraz zawierający ciemny, jasne&#10;&#10;Opis wygenerowany automatycznie">
            <a:extLst>
              <a:ext uri="{FF2B5EF4-FFF2-40B4-BE49-F238E27FC236}">
                <a16:creationId xmlns:a16="http://schemas.microsoft.com/office/drawing/2014/main" id="{E41219AF-0387-74FB-614B-82AA77851E37}"/>
              </a:ext>
            </a:extLst>
          </p:cNvPr>
          <p:cNvPicPr>
            <a:picLocks noChangeAspect="1"/>
          </p:cNvPicPr>
          <p:nvPr/>
        </p:nvPicPr>
        <p:blipFill rotWithShape="1">
          <a:blip r:embed="rId7">
            <a:extLst>
              <a:ext uri="{28A0092B-C50C-407E-A947-70E740481C1C}">
                <a14:useLocalDpi xmlns:a14="http://schemas.microsoft.com/office/drawing/2010/main" val="0"/>
              </a:ext>
            </a:extLst>
          </a:blip>
          <a:srcRect l="33222" t="25605" r="36583" b="24171"/>
          <a:stretch/>
        </p:blipFill>
        <p:spPr>
          <a:xfrm>
            <a:off x="9873588" y="4556869"/>
            <a:ext cx="1210837" cy="1132913"/>
          </a:xfrm>
          <a:prstGeom prst="rect">
            <a:avLst/>
          </a:prstGeom>
        </p:spPr>
      </p:pic>
    </p:spTree>
    <p:extLst>
      <p:ext uri="{BB962C8B-B14F-4D97-AF65-F5344CB8AC3E}">
        <p14:creationId xmlns:p14="http://schemas.microsoft.com/office/powerpoint/2010/main" val="1281607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a:extLst>
              <a:ext uri="{FF2B5EF4-FFF2-40B4-BE49-F238E27FC236}">
                <a16:creationId xmlns:a16="http://schemas.microsoft.com/office/drawing/2014/main" id="{36CC0529-A74B-B783-4C14-5506DAB4D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5752" y="1057622"/>
            <a:ext cx="4474397" cy="4406201"/>
          </a:xfrm>
          <a:prstGeom prst="rect">
            <a:avLst/>
          </a:prstGeom>
        </p:spPr>
      </p:pic>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114408"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Plug</a:t>
            </a:r>
          </a:p>
          <a:p>
            <a:r>
              <a:rPr lang="pl-PL" sz="1600" b="1" dirty="0">
                <a:latin typeface="Poppins" panose="00000500000000000000" pitchFamily="50" charset="-18"/>
                <a:cs typeface="Poppins" panose="00000500000000000000" pitchFamily="50" charset="-18"/>
              </a:rPr>
              <a:t>and </a:t>
            </a:r>
            <a:r>
              <a:rPr lang="pl-PL" sz="1600" b="1" dirty="0" err="1">
                <a:latin typeface="Poppins" panose="00000500000000000000" pitchFamily="50" charset="-18"/>
                <a:cs typeface="Poppins" panose="00000500000000000000" pitchFamily="50" charset="-18"/>
              </a:rPr>
              <a:t>play</a:t>
            </a:r>
            <a:endParaRPr lang="pl-PL" sz="1600" b="1" dirty="0">
              <a:latin typeface="Poppins" panose="00000500000000000000" pitchFamily="50" charset="-18"/>
              <a:cs typeface="Poppins" panose="00000500000000000000" pitchFamily="50" charset="-18"/>
            </a:endParaRPr>
          </a:p>
        </p:txBody>
      </p:sp>
      <p:sp>
        <p:nvSpPr>
          <p:cNvPr id="4" name="pole tekstowe 3">
            <a:extLst>
              <a:ext uri="{FF2B5EF4-FFF2-40B4-BE49-F238E27FC236}">
                <a16:creationId xmlns:a16="http://schemas.microsoft.com/office/drawing/2014/main" id="{4FA0EB2A-1D70-D74D-118E-6AC784D35998}"/>
              </a:ext>
            </a:extLst>
          </p:cNvPr>
          <p:cNvSpPr txBox="1"/>
          <p:nvPr/>
        </p:nvSpPr>
        <p:spPr>
          <a:xfrm>
            <a:off x="830509" y="2766653"/>
            <a:ext cx="4605649" cy="1327543"/>
          </a:xfrm>
          <a:prstGeom prst="rect">
            <a:avLst/>
          </a:prstGeom>
          <a:noFill/>
        </p:spPr>
        <p:txBody>
          <a:bodyPr wrap="square" rtlCol="0">
            <a:spAutoFit/>
          </a:bodyPr>
          <a:lstStyle/>
          <a:p>
            <a:pPr>
              <a:lnSpc>
                <a:spcPct val="200000"/>
              </a:lnSpc>
              <a:spcBef>
                <a:spcPts val="600"/>
              </a:spcBef>
              <a:spcAft>
                <a:spcPts val="600"/>
              </a:spcAft>
            </a:pPr>
            <a:r>
              <a:rPr lang="en-US" sz="1400" dirty="0">
                <a:latin typeface="Poppins" panose="00000500000000000000" pitchFamily="50" charset="-18"/>
                <a:cs typeface="Poppins" panose="00000500000000000000" pitchFamily="50" charset="-18"/>
              </a:rPr>
              <a:t>Unit is delivered with fully functional controlling system. There is no need of complicated control cabinets</a:t>
            </a:r>
            <a:r>
              <a:rPr lang="pl-PL" sz="1400" dirty="0">
                <a:latin typeface="Poppins" panose="00000500000000000000" pitchFamily="50" charset="-18"/>
                <a:cs typeface="Poppins" panose="00000500000000000000" pitchFamily="50" charset="-18"/>
              </a:rPr>
              <a:t>.</a:t>
            </a: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5" name="Obraz 4">
            <a:extLst>
              <a:ext uri="{FF2B5EF4-FFF2-40B4-BE49-F238E27FC236}">
                <a16:creationId xmlns:a16="http://schemas.microsoft.com/office/drawing/2014/main" id="{D50A33F6-8415-D574-F749-ED9F036ABAE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901092" y="4389259"/>
            <a:ext cx="1857302" cy="1595882"/>
          </a:xfrm>
          <a:prstGeom prst="rect">
            <a:avLst/>
          </a:prstGeom>
        </p:spPr>
      </p:pic>
    </p:spTree>
    <p:extLst>
      <p:ext uri="{BB962C8B-B14F-4D97-AF65-F5344CB8AC3E}">
        <p14:creationId xmlns:p14="http://schemas.microsoft.com/office/powerpoint/2010/main" val="4114176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008609"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Service </a:t>
            </a:r>
          </a:p>
          <a:p>
            <a:r>
              <a:rPr lang="pl-PL" sz="1600" b="1" dirty="0" err="1">
                <a:latin typeface="Poppins" panose="00000500000000000000" pitchFamily="50" charset="-18"/>
                <a:cs typeface="Poppins" panose="00000500000000000000" pitchFamily="50" charset="-18"/>
              </a:rPr>
              <a:t>access</a:t>
            </a:r>
            <a:endParaRPr lang="pl-PL" sz="1600" b="1" dirty="0">
              <a:latin typeface="Poppins" panose="00000500000000000000" pitchFamily="50" charset="-18"/>
              <a:cs typeface="Poppins" panose="00000500000000000000" pitchFamily="50" charset="-18"/>
            </a:endParaRPr>
          </a:p>
        </p:txBody>
      </p:sp>
      <p:sp>
        <p:nvSpPr>
          <p:cNvPr id="4" name="pole tekstowe 3">
            <a:extLst>
              <a:ext uri="{FF2B5EF4-FFF2-40B4-BE49-F238E27FC236}">
                <a16:creationId xmlns:a16="http://schemas.microsoft.com/office/drawing/2014/main" id="{4FA0EB2A-1D70-D74D-118E-6AC784D35998}"/>
              </a:ext>
            </a:extLst>
          </p:cNvPr>
          <p:cNvSpPr txBox="1"/>
          <p:nvPr/>
        </p:nvSpPr>
        <p:spPr>
          <a:xfrm>
            <a:off x="830509" y="2766653"/>
            <a:ext cx="4605649" cy="958211"/>
          </a:xfrm>
          <a:prstGeom prst="rect">
            <a:avLst/>
          </a:prstGeom>
          <a:noFill/>
        </p:spPr>
        <p:txBody>
          <a:bodyPr wrap="square" rtlCol="0">
            <a:spAutoFit/>
          </a:bodyPr>
          <a:lstStyle/>
          <a:p>
            <a:pPr>
              <a:lnSpc>
                <a:spcPct val="200000"/>
              </a:lnSpc>
              <a:spcBef>
                <a:spcPts val="600"/>
              </a:spcBef>
              <a:spcAft>
                <a:spcPts val="600"/>
              </a:spcAft>
            </a:pPr>
            <a:r>
              <a:rPr lang="pl-PL" sz="1600" b="1" dirty="0" err="1">
                <a:latin typeface="Poppins" panose="00000500000000000000" pitchFamily="50" charset="-18"/>
                <a:cs typeface="Poppins" panose="00000500000000000000" pitchFamily="50" charset="-18"/>
              </a:rPr>
              <a:t>Easy</a:t>
            </a:r>
            <a:r>
              <a:rPr lang="pl-PL" sz="1600" b="1" dirty="0">
                <a:latin typeface="Poppins" panose="00000500000000000000" pitchFamily="50" charset="-18"/>
                <a:cs typeface="Poppins" panose="00000500000000000000" pitchFamily="50" charset="-18"/>
              </a:rPr>
              <a:t> service</a:t>
            </a:r>
            <a:br>
              <a:rPr lang="pl-PL" sz="1400" dirty="0">
                <a:latin typeface="Poppins" panose="00000500000000000000" pitchFamily="50" charset="-18"/>
                <a:cs typeface="Poppins" panose="00000500000000000000" pitchFamily="50" charset="-18"/>
              </a:rPr>
            </a:br>
            <a:r>
              <a:rPr lang="en-US" sz="1400" b="0" dirty="0">
                <a:latin typeface="Poppins" panose="00000500000000000000" pitchFamily="2" charset="-18"/>
              </a:rPr>
              <a:t>Fast service access to components from bottom</a:t>
            </a:r>
            <a:r>
              <a:rPr lang="pl-PL" sz="1400" b="0" dirty="0">
                <a:latin typeface="Poppins" panose="00000500000000000000" pitchFamily="2" charset="-18"/>
              </a:rPr>
              <a:t>.</a:t>
            </a:r>
            <a:endParaRPr lang="pl-PL" sz="1400"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6" name="Obraz 5">
            <a:extLst>
              <a:ext uri="{FF2B5EF4-FFF2-40B4-BE49-F238E27FC236}">
                <a16:creationId xmlns:a16="http://schemas.microsoft.com/office/drawing/2014/main" id="{2C71481F-6702-F6F0-C77F-67FB514420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782" t="3082" r="8280" b="6810"/>
          <a:stretch/>
        </p:blipFill>
        <p:spPr bwMode="auto">
          <a:xfrm>
            <a:off x="6372619" y="989903"/>
            <a:ext cx="3955916" cy="3002101"/>
          </a:xfrm>
          <a:prstGeom prst="rect">
            <a:avLst/>
          </a:prstGeom>
          <a:ln>
            <a:noFill/>
          </a:ln>
          <a:extLst>
            <a:ext uri="{53640926-AAD7-44D8-BBD7-CCE9431645EC}">
              <a14:shadowObscured xmlns:a14="http://schemas.microsoft.com/office/drawing/2010/main"/>
            </a:ext>
          </a:extLst>
        </p:spPr>
      </p:pic>
      <p:pic>
        <p:nvPicPr>
          <p:cNvPr id="9" name="Obraz 8">
            <a:extLst>
              <a:ext uri="{FF2B5EF4-FFF2-40B4-BE49-F238E27FC236}">
                <a16:creationId xmlns:a16="http://schemas.microsoft.com/office/drawing/2014/main" id="{37C52CB0-46C3-4D2F-43A6-FBF505DB800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1444" b="12265"/>
          <a:stretch/>
        </p:blipFill>
        <p:spPr bwMode="auto">
          <a:xfrm>
            <a:off x="6197759" y="3984360"/>
            <a:ext cx="4506179" cy="24308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18966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EFB58C68-EAFB-423C-3565-9D8377FD3840}"/>
              </a:ext>
            </a:extLst>
          </p:cNvPr>
          <p:cNvSpPr/>
          <p:nvPr/>
        </p:nvSpPr>
        <p:spPr>
          <a:xfrm>
            <a:off x="7025833" y="0"/>
            <a:ext cx="3651771" cy="6858000"/>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a:extLst>
              <a:ext uri="{FF2B5EF4-FFF2-40B4-BE49-F238E27FC236}">
                <a16:creationId xmlns:a16="http://schemas.microsoft.com/office/drawing/2014/main" id="{B1BE0FA9-0983-2FC7-830A-26E29E07B1F4}"/>
              </a:ext>
            </a:extLst>
          </p:cNvPr>
          <p:cNvSpPr txBox="1"/>
          <p:nvPr/>
        </p:nvSpPr>
        <p:spPr>
          <a:xfrm>
            <a:off x="830509" y="2682634"/>
            <a:ext cx="4000996" cy="3108800"/>
          </a:xfrm>
          <a:prstGeom prst="rect">
            <a:avLst/>
          </a:prstGeom>
          <a:noFill/>
        </p:spPr>
        <p:txBody>
          <a:bodyPr wrap="square" rtlCol="0">
            <a:spAutoFit/>
          </a:bodyPr>
          <a:lstStyle/>
          <a:p>
            <a:pPr>
              <a:lnSpc>
                <a:spcPct val="150000"/>
              </a:lnSpc>
              <a:spcBef>
                <a:spcPts val="600"/>
              </a:spcBef>
              <a:spcAft>
                <a:spcPts val="600"/>
              </a:spcAft>
            </a:pPr>
            <a:r>
              <a:rPr lang="pl-PL" sz="1400" b="1" dirty="0">
                <a:latin typeface="Poppins" panose="00000500000000000000" pitchFamily="50" charset="-18"/>
                <a:cs typeface="Poppins" panose="00000500000000000000" pitchFamily="50" charset="-18"/>
              </a:rPr>
              <a:t>Luna 2 H </a:t>
            </a:r>
            <a:br>
              <a:rPr lang="pl-PL" sz="1400" dirty="0">
                <a:latin typeface="Poppins" panose="00000500000000000000" pitchFamily="50" charset="-18"/>
                <a:cs typeface="Poppins" panose="00000500000000000000" pitchFamily="50" charset="-18"/>
              </a:rPr>
            </a:br>
            <a:r>
              <a:rPr lang="pl-PL" sz="1400" dirty="0">
                <a:latin typeface="Poppins" panose="00000500000000000000" pitchFamily="50" charset="-18"/>
                <a:cs typeface="Poppins" panose="00000500000000000000" pitchFamily="50" charset="-18"/>
              </a:rPr>
              <a:t>2-pipe heating unit</a:t>
            </a:r>
          </a:p>
          <a:p>
            <a:pPr>
              <a:lnSpc>
                <a:spcPct val="150000"/>
              </a:lnSpc>
              <a:spcBef>
                <a:spcPts val="600"/>
              </a:spcBef>
              <a:spcAft>
                <a:spcPts val="600"/>
              </a:spcAft>
            </a:pPr>
            <a:r>
              <a:rPr lang="pl-PL" sz="1400" b="1" dirty="0">
                <a:latin typeface="Poppins" panose="00000500000000000000" pitchFamily="50" charset="-18"/>
                <a:cs typeface="Poppins" panose="00000500000000000000" pitchFamily="50" charset="-18"/>
              </a:rPr>
              <a:t>Luna 2 HC</a:t>
            </a:r>
            <a:br>
              <a:rPr lang="pl-PL" sz="1400" dirty="0">
                <a:latin typeface="Poppins" panose="00000500000000000000" pitchFamily="50" charset="-18"/>
                <a:cs typeface="Poppins" panose="00000500000000000000" pitchFamily="50" charset="-18"/>
              </a:rPr>
            </a:br>
            <a:r>
              <a:rPr lang="pl-PL" sz="1400" dirty="0">
                <a:latin typeface="Poppins" panose="00000500000000000000" pitchFamily="50" charset="-18"/>
                <a:cs typeface="Poppins" panose="00000500000000000000" pitchFamily="50" charset="-18"/>
              </a:rPr>
              <a:t>2-pipe heating and </a:t>
            </a:r>
            <a:r>
              <a:rPr lang="pl-PL" sz="1400" dirty="0" err="1">
                <a:latin typeface="Poppins" panose="00000500000000000000" pitchFamily="50" charset="-18"/>
                <a:cs typeface="Poppins" panose="00000500000000000000" pitchFamily="50" charset="-18"/>
              </a:rPr>
              <a:t>cooling</a:t>
            </a:r>
            <a:r>
              <a:rPr lang="pl-PL" sz="1400" dirty="0">
                <a:latin typeface="Poppins" panose="00000500000000000000" pitchFamily="50" charset="-18"/>
                <a:cs typeface="Poppins" panose="00000500000000000000" pitchFamily="50" charset="-18"/>
              </a:rPr>
              <a:t> unit</a:t>
            </a:r>
          </a:p>
          <a:p>
            <a:pPr>
              <a:lnSpc>
                <a:spcPct val="150000"/>
              </a:lnSpc>
              <a:spcBef>
                <a:spcPts val="600"/>
              </a:spcBef>
              <a:spcAft>
                <a:spcPts val="600"/>
              </a:spcAft>
            </a:pPr>
            <a:r>
              <a:rPr lang="pl-PL" sz="1400" b="1" dirty="0">
                <a:latin typeface="Poppins" panose="00000500000000000000" pitchFamily="50" charset="-18"/>
                <a:cs typeface="Poppins" panose="00000500000000000000" pitchFamily="50" charset="-18"/>
              </a:rPr>
              <a:t>Luna 4 HC</a:t>
            </a:r>
            <a:br>
              <a:rPr lang="pl-PL" sz="1400" dirty="0">
                <a:latin typeface="Poppins" panose="00000500000000000000" pitchFamily="50" charset="-18"/>
                <a:cs typeface="Poppins" panose="00000500000000000000" pitchFamily="50" charset="-18"/>
              </a:rPr>
            </a:br>
            <a:r>
              <a:rPr lang="pl-PL" sz="1400" dirty="0">
                <a:latin typeface="Poppins" panose="00000500000000000000" pitchFamily="50" charset="-18"/>
                <a:cs typeface="Poppins" panose="00000500000000000000" pitchFamily="50" charset="-18"/>
              </a:rPr>
              <a:t>4-pipe heating and </a:t>
            </a:r>
            <a:r>
              <a:rPr lang="pl-PL" sz="1400" dirty="0" err="1">
                <a:latin typeface="Poppins" panose="00000500000000000000" pitchFamily="50" charset="-18"/>
                <a:cs typeface="Poppins" panose="00000500000000000000" pitchFamily="50" charset="-18"/>
              </a:rPr>
              <a:t>cooling</a:t>
            </a:r>
            <a:r>
              <a:rPr lang="pl-PL" sz="1400" dirty="0">
                <a:latin typeface="Poppins" panose="00000500000000000000" pitchFamily="50" charset="-18"/>
                <a:cs typeface="Poppins" panose="00000500000000000000" pitchFamily="50" charset="-18"/>
              </a:rPr>
              <a:t> unit</a:t>
            </a:r>
          </a:p>
          <a:p>
            <a:pPr>
              <a:lnSpc>
                <a:spcPct val="150000"/>
              </a:lnSpc>
              <a:spcBef>
                <a:spcPts val="600"/>
              </a:spcBef>
              <a:spcAft>
                <a:spcPts val="600"/>
              </a:spcAft>
            </a:pPr>
            <a:r>
              <a:rPr lang="pl-PL" sz="1400" b="1" dirty="0" err="1">
                <a:latin typeface="Poppins" panose="00000500000000000000" pitchFamily="50" charset="-18"/>
                <a:cs typeface="Poppins" panose="00000500000000000000" pitchFamily="50" charset="-18"/>
              </a:rPr>
              <a:t>Color</a:t>
            </a:r>
            <a:r>
              <a:rPr lang="pl-PL" sz="1400" b="1" dirty="0">
                <a:latin typeface="Poppins" panose="00000500000000000000" pitchFamily="50" charset="-18"/>
                <a:cs typeface="Poppins" panose="00000500000000000000" pitchFamily="50" charset="-18"/>
              </a:rPr>
              <a:t> </a:t>
            </a:r>
            <a:r>
              <a:rPr lang="pl-PL" sz="1400" b="1" dirty="0" err="1">
                <a:latin typeface="Poppins" panose="00000500000000000000" pitchFamily="50" charset="-18"/>
                <a:cs typeface="Poppins" panose="00000500000000000000" pitchFamily="50" charset="-18"/>
              </a:rPr>
              <a:t>options</a:t>
            </a:r>
            <a:br>
              <a:rPr lang="pl-PL" sz="1400" dirty="0">
                <a:latin typeface="Poppins" panose="00000500000000000000" pitchFamily="50" charset="-18"/>
                <a:cs typeface="Poppins" panose="00000500000000000000" pitchFamily="50" charset="-18"/>
              </a:rPr>
            </a:br>
            <a:r>
              <a:rPr lang="pl-PL" sz="1400" dirty="0">
                <a:latin typeface="Poppins" panose="00000500000000000000" pitchFamily="50" charset="-18"/>
                <a:cs typeface="Poppins" panose="00000500000000000000" pitchFamily="50" charset="-18"/>
              </a:rPr>
              <a:t>Black and </a:t>
            </a:r>
            <a:r>
              <a:rPr lang="pl-PL" sz="1400" dirty="0" err="1">
                <a:latin typeface="Poppins" panose="00000500000000000000" pitchFamily="50" charset="-18"/>
                <a:cs typeface="Poppins" panose="00000500000000000000" pitchFamily="50" charset="-18"/>
              </a:rPr>
              <a:t>white</a:t>
            </a:r>
            <a:endParaRPr lang="pl-PL" sz="1400" dirty="0">
              <a:latin typeface="Poppins" panose="00000500000000000000" pitchFamily="50" charset="-18"/>
              <a:cs typeface="Poppins" panose="00000500000000000000" pitchFamily="50" charset="-18"/>
            </a:endParaRPr>
          </a:p>
        </p:txBody>
      </p:sp>
      <p:pic>
        <p:nvPicPr>
          <p:cNvPr id="2" name="Obraz 1">
            <a:extLst>
              <a:ext uri="{FF2B5EF4-FFF2-40B4-BE49-F238E27FC236}">
                <a16:creationId xmlns:a16="http://schemas.microsoft.com/office/drawing/2014/main" id="{FD775D85-18EC-EB5F-E597-0BAF24DCC38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763433" y="442745"/>
            <a:ext cx="1881009" cy="420505"/>
          </a:xfrm>
          <a:prstGeom prst="rect">
            <a:avLst/>
          </a:prstGeom>
        </p:spPr>
      </p:pic>
      <p:sp>
        <p:nvSpPr>
          <p:cNvPr id="3" name="Prostokąt 2">
            <a:extLst>
              <a:ext uri="{FF2B5EF4-FFF2-40B4-BE49-F238E27FC236}">
                <a16:creationId xmlns:a16="http://schemas.microsoft.com/office/drawing/2014/main" id="{63A6A405-74E7-216C-5507-9F3A28259E74}"/>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a:extLst>
              <a:ext uri="{FF2B5EF4-FFF2-40B4-BE49-F238E27FC236}">
                <a16:creationId xmlns:a16="http://schemas.microsoft.com/office/drawing/2014/main" id="{A5D8BB89-C471-3834-A7C3-49A926B0D9E2}"/>
              </a:ext>
            </a:extLst>
          </p:cNvPr>
          <p:cNvSpPr txBox="1"/>
          <p:nvPr/>
        </p:nvSpPr>
        <p:spPr>
          <a:xfrm>
            <a:off x="830509" y="1204032"/>
            <a:ext cx="816249"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Luna</a:t>
            </a:r>
            <a:br>
              <a:rPr lang="pl-PL" sz="1600" b="1" dirty="0">
                <a:latin typeface="Poppins" panose="00000500000000000000" pitchFamily="50" charset="-18"/>
                <a:cs typeface="Poppins" panose="00000500000000000000" pitchFamily="50" charset="-18"/>
              </a:rPr>
            </a:br>
            <a:r>
              <a:rPr lang="pl-PL" sz="1600" b="1" dirty="0" err="1">
                <a:latin typeface="Poppins" panose="00000500000000000000" pitchFamily="50" charset="-18"/>
                <a:cs typeface="Poppins" panose="00000500000000000000" pitchFamily="50" charset="-18"/>
              </a:rPr>
              <a:t>Types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99F09C02-2962-EB47-94A0-613D219C0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15" name="Obraz 14" descr="Obraz zawierający biały, naczynia, zastawa stołowa, porcelana&#10;&#10;Opis wygenerowany automatycznie">
            <a:extLst>
              <a:ext uri="{FF2B5EF4-FFF2-40B4-BE49-F238E27FC236}">
                <a16:creationId xmlns:a16="http://schemas.microsoft.com/office/drawing/2014/main" id="{5C3E6081-9E0D-9277-E65A-FBD9576F2F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4105" y="1154578"/>
            <a:ext cx="4174192" cy="2274422"/>
          </a:xfrm>
          <a:prstGeom prst="rect">
            <a:avLst/>
          </a:prstGeom>
        </p:spPr>
      </p:pic>
      <p:pic>
        <p:nvPicPr>
          <p:cNvPr id="17" name="Obraz 16" descr="Obraz zawierający czarny, ciemny, obiektyw aparatu&#10;&#10;Opis wygenerowany automatycznie">
            <a:extLst>
              <a:ext uri="{FF2B5EF4-FFF2-40B4-BE49-F238E27FC236}">
                <a16:creationId xmlns:a16="http://schemas.microsoft.com/office/drawing/2014/main" id="{FCDCCA8F-3BBF-B302-FE28-2D9429F709CE}"/>
              </a:ext>
            </a:extLst>
          </p:cNvPr>
          <p:cNvPicPr>
            <a:picLocks noChangeAspect="1"/>
          </p:cNvPicPr>
          <p:nvPr/>
        </p:nvPicPr>
        <p:blipFill rotWithShape="1">
          <a:blip r:embed="rId5">
            <a:extLst>
              <a:ext uri="{28A0092B-C50C-407E-A947-70E740481C1C}">
                <a14:useLocalDpi xmlns:a14="http://schemas.microsoft.com/office/drawing/2010/main" val="0"/>
              </a:ext>
            </a:extLst>
          </a:blip>
          <a:srcRect l="13171" t="16481" r="7235" b="5530"/>
          <a:stretch/>
        </p:blipFill>
        <p:spPr>
          <a:xfrm rot="167906">
            <a:off x="5571134" y="3484690"/>
            <a:ext cx="4366841" cy="2406824"/>
          </a:xfrm>
          <a:prstGeom prst="rect">
            <a:avLst/>
          </a:prstGeom>
        </p:spPr>
      </p:pic>
    </p:spTree>
    <p:extLst>
      <p:ext uri="{BB962C8B-B14F-4D97-AF65-F5344CB8AC3E}">
        <p14:creationId xmlns:p14="http://schemas.microsoft.com/office/powerpoint/2010/main" val="3195960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Obraz 15" descr="Obraz zawierający biały&#10;&#10;Opis wygenerowany automatycznie">
            <a:extLst>
              <a:ext uri="{FF2B5EF4-FFF2-40B4-BE49-F238E27FC236}">
                <a16:creationId xmlns:a16="http://schemas.microsoft.com/office/drawing/2014/main" id="{602752C6-D98C-B7CF-8919-53DB532295D8}"/>
              </a:ext>
            </a:extLst>
          </p:cNvPr>
          <p:cNvPicPr>
            <a:picLocks noChangeAspect="1"/>
          </p:cNvPicPr>
          <p:nvPr/>
        </p:nvPicPr>
        <p:blipFill rotWithShape="1">
          <a:blip r:embed="rId3">
            <a:extLst>
              <a:ext uri="{28A0092B-C50C-407E-A947-70E740481C1C}">
                <a14:useLocalDpi xmlns:a14="http://schemas.microsoft.com/office/drawing/2010/main" val="0"/>
              </a:ext>
            </a:extLst>
          </a:blip>
          <a:srcRect r="19788"/>
          <a:stretch/>
        </p:blipFill>
        <p:spPr>
          <a:xfrm>
            <a:off x="5670292" y="0"/>
            <a:ext cx="6521708" cy="4325236"/>
          </a:xfrm>
          <a:prstGeom prst="rect">
            <a:avLst/>
          </a:prstGeom>
        </p:spPr>
      </p:pic>
      <p:sp>
        <p:nvSpPr>
          <p:cNvPr id="13" name="Prostokąt 12">
            <a:extLst>
              <a:ext uri="{FF2B5EF4-FFF2-40B4-BE49-F238E27FC236}">
                <a16:creationId xmlns:a16="http://schemas.microsoft.com/office/drawing/2014/main" id="{BDB7EABA-0ED3-8116-9004-7C55877DC360}"/>
              </a:ext>
            </a:extLst>
          </p:cNvPr>
          <p:cNvSpPr/>
          <p:nvPr/>
        </p:nvSpPr>
        <p:spPr>
          <a:xfrm>
            <a:off x="0" y="6137955"/>
            <a:ext cx="12192000" cy="71173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447832"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Basic </a:t>
            </a:r>
          </a:p>
          <a:p>
            <a:r>
              <a:rPr lang="pl-PL" sz="1600" b="1" dirty="0" err="1">
                <a:latin typeface="Poppins" panose="00000500000000000000" pitchFamily="50" charset="-18"/>
                <a:cs typeface="Poppins" panose="00000500000000000000" pitchFamily="50" charset="-18"/>
              </a:rPr>
              <a:t>parameters</a:t>
            </a:r>
            <a:endParaRPr lang="pl-PL" sz="1600" b="1" dirty="0">
              <a:latin typeface="Poppins" panose="00000500000000000000" pitchFamily="50" charset="-18"/>
              <a:cs typeface="Poppins" panose="00000500000000000000" pitchFamily="50" charset="-18"/>
            </a:endParaRPr>
          </a:p>
        </p:txBody>
      </p:sp>
      <p:sp>
        <p:nvSpPr>
          <p:cNvPr id="4" name="pole tekstowe 3">
            <a:extLst>
              <a:ext uri="{FF2B5EF4-FFF2-40B4-BE49-F238E27FC236}">
                <a16:creationId xmlns:a16="http://schemas.microsoft.com/office/drawing/2014/main" id="{85AEBE13-30CA-3A59-9F9D-12D767E68D97}"/>
              </a:ext>
            </a:extLst>
          </p:cNvPr>
          <p:cNvSpPr txBox="1"/>
          <p:nvPr/>
        </p:nvSpPr>
        <p:spPr>
          <a:xfrm>
            <a:off x="749488" y="2950916"/>
            <a:ext cx="2800745" cy="71173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l-PL" sz="1400" b="1"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Cooling</a:t>
            </a:r>
            <a:r>
              <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t>
            </a:r>
            <a:r>
              <a:rPr kumimoji="0" lang="pl-PL" sz="1400" b="1"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capacity</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14,6 kW (7/12° 26° C 55%)</a:t>
            </a:r>
          </a:p>
        </p:txBody>
      </p:sp>
      <p:sp>
        <p:nvSpPr>
          <p:cNvPr id="5" name="pole tekstowe 4">
            <a:extLst>
              <a:ext uri="{FF2B5EF4-FFF2-40B4-BE49-F238E27FC236}">
                <a16:creationId xmlns:a16="http://schemas.microsoft.com/office/drawing/2014/main" id="{F6D0D9C6-20BC-DEE5-65A9-4E0FCCC76BCE}"/>
              </a:ext>
            </a:extLst>
          </p:cNvPr>
          <p:cNvSpPr txBox="1"/>
          <p:nvPr/>
        </p:nvSpPr>
        <p:spPr>
          <a:xfrm>
            <a:off x="4342615" y="3745019"/>
            <a:ext cx="947695" cy="708143"/>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noProof="0" dirty="0" err="1">
                <a:solidFill>
                  <a:prstClr val="black"/>
                </a:solidFill>
                <a:latin typeface="Poppins" panose="00000500000000000000" pitchFamily="50" charset="-18"/>
                <a:cs typeface="Poppins" panose="00000500000000000000" pitchFamily="50" charset="-18"/>
              </a:rPr>
              <a:t>Weigth</a:t>
            </a:r>
            <a:endParaRPr lang="pl-PL" sz="1400" b="1" noProof="0" dirty="0">
              <a:solidFill>
                <a:prstClr val="black"/>
              </a:solidFill>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33 kg</a:t>
            </a:r>
          </a:p>
        </p:txBody>
      </p:sp>
      <p:sp>
        <p:nvSpPr>
          <p:cNvPr id="6" name="pole tekstowe 5">
            <a:extLst>
              <a:ext uri="{FF2B5EF4-FFF2-40B4-BE49-F238E27FC236}">
                <a16:creationId xmlns:a16="http://schemas.microsoft.com/office/drawing/2014/main" id="{8591CF9C-B2DE-9024-C999-13BAB27218AF}"/>
              </a:ext>
            </a:extLst>
          </p:cNvPr>
          <p:cNvSpPr txBox="1"/>
          <p:nvPr/>
        </p:nvSpPr>
        <p:spPr>
          <a:xfrm>
            <a:off x="749488" y="2142396"/>
            <a:ext cx="2428870" cy="708143"/>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dirty="0">
                <a:solidFill>
                  <a:prstClr val="black"/>
                </a:solidFill>
                <a:latin typeface="Poppins" panose="00000500000000000000" pitchFamily="50" charset="-18"/>
                <a:cs typeface="Poppins" panose="00000500000000000000" pitchFamily="50" charset="-18"/>
              </a:rPr>
              <a:t>Heating </a:t>
            </a:r>
            <a:r>
              <a:rPr lang="pl-PL" sz="1400" b="1" dirty="0" err="1">
                <a:solidFill>
                  <a:prstClr val="black"/>
                </a:solidFill>
                <a:latin typeface="Poppins" panose="00000500000000000000" pitchFamily="50" charset="-18"/>
                <a:cs typeface="Poppins" panose="00000500000000000000" pitchFamily="50" charset="-18"/>
              </a:rPr>
              <a:t>capacity</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32,5 kW (70/50° 16° C)</a:t>
            </a:r>
          </a:p>
        </p:txBody>
      </p:sp>
      <p:sp>
        <p:nvSpPr>
          <p:cNvPr id="8" name="pole tekstowe 7">
            <a:extLst>
              <a:ext uri="{FF2B5EF4-FFF2-40B4-BE49-F238E27FC236}">
                <a16:creationId xmlns:a16="http://schemas.microsoft.com/office/drawing/2014/main" id="{9F6B7FD8-3D0B-0CE7-71F7-45116CFCAB3C}"/>
              </a:ext>
            </a:extLst>
          </p:cNvPr>
          <p:cNvSpPr txBox="1"/>
          <p:nvPr/>
        </p:nvSpPr>
        <p:spPr>
          <a:xfrm>
            <a:off x="4344148" y="2156815"/>
            <a:ext cx="1481496" cy="708143"/>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dirty="0" err="1">
                <a:solidFill>
                  <a:prstClr val="black"/>
                </a:solidFill>
                <a:latin typeface="Poppins" panose="00000500000000000000" pitchFamily="50" charset="-18"/>
                <a:cs typeface="Poppins" panose="00000500000000000000" pitchFamily="50" charset="-18"/>
              </a:rPr>
              <a:t>Range</a:t>
            </a:r>
            <a:endParaRPr lang="pl-PL" sz="1400" b="1" dirty="0">
              <a:solidFill>
                <a:prstClr val="black"/>
              </a:solidFill>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l-PL" sz="1400" dirty="0" err="1">
                <a:solidFill>
                  <a:prstClr val="black"/>
                </a:solidFill>
                <a:latin typeface="Poppins" panose="00000500000000000000" pitchFamily="50" charset="-18"/>
                <a:cs typeface="Poppins" panose="00000500000000000000" pitchFamily="50" charset="-18"/>
              </a:rPr>
              <a:t>up</a:t>
            </a:r>
            <a:r>
              <a:rPr lang="pl-PL" sz="1400" dirty="0">
                <a:solidFill>
                  <a:prstClr val="black"/>
                </a:solidFill>
                <a:latin typeface="Poppins" panose="00000500000000000000" pitchFamily="50" charset="-18"/>
                <a:cs typeface="Poppins" panose="00000500000000000000" pitchFamily="50" charset="-18"/>
              </a:rPr>
              <a:t> to</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8,0 m</a:t>
            </a:r>
          </a:p>
        </p:txBody>
      </p:sp>
      <p:sp>
        <p:nvSpPr>
          <p:cNvPr id="10" name="pole tekstowe 9">
            <a:extLst>
              <a:ext uri="{FF2B5EF4-FFF2-40B4-BE49-F238E27FC236}">
                <a16:creationId xmlns:a16="http://schemas.microsoft.com/office/drawing/2014/main" id="{5C4FD167-520C-BCD9-9455-1CA4372D8142}"/>
              </a:ext>
            </a:extLst>
          </p:cNvPr>
          <p:cNvSpPr txBox="1"/>
          <p:nvPr/>
        </p:nvSpPr>
        <p:spPr>
          <a:xfrm>
            <a:off x="4344148" y="2950917"/>
            <a:ext cx="1454244" cy="711733"/>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pl-PL" sz="1400" b="1"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Airflow</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3500 m3/h</a:t>
            </a:r>
          </a:p>
        </p:txBody>
      </p:sp>
      <p:sp>
        <p:nvSpPr>
          <p:cNvPr id="11" name="pole tekstowe 10">
            <a:extLst>
              <a:ext uri="{FF2B5EF4-FFF2-40B4-BE49-F238E27FC236}">
                <a16:creationId xmlns:a16="http://schemas.microsoft.com/office/drawing/2014/main" id="{05CE71EE-C219-DB7B-C090-DAE301DDF539}"/>
              </a:ext>
            </a:extLst>
          </p:cNvPr>
          <p:cNvSpPr txBox="1"/>
          <p:nvPr/>
        </p:nvSpPr>
        <p:spPr>
          <a:xfrm>
            <a:off x="717960" y="4572368"/>
            <a:ext cx="3286882" cy="711733"/>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dirty="0" err="1">
                <a:solidFill>
                  <a:prstClr val="black"/>
                </a:solidFill>
                <a:latin typeface="Poppins" panose="00000500000000000000" pitchFamily="50" charset="-18"/>
                <a:cs typeface="Poppins" panose="00000500000000000000" pitchFamily="50" charset="-18"/>
              </a:rPr>
              <a:t>Acoustic</a:t>
            </a:r>
            <a:r>
              <a:rPr lang="pl-PL" sz="1400" b="1" dirty="0">
                <a:solidFill>
                  <a:prstClr val="black"/>
                </a:solidFill>
                <a:latin typeface="Poppins" panose="00000500000000000000" pitchFamily="50" charset="-18"/>
                <a:cs typeface="Poppins" panose="00000500000000000000" pitchFamily="50" charset="-18"/>
              </a:rPr>
              <a:t> </a:t>
            </a:r>
            <a:r>
              <a:rPr lang="pl-PL" sz="1400" b="1" dirty="0" err="1">
                <a:solidFill>
                  <a:prstClr val="black"/>
                </a:solidFill>
                <a:latin typeface="Poppins" panose="00000500000000000000" pitchFamily="50" charset="-18"/>
                <a:cs typeface="Poppins" panose="00000500000000000000" pitchFamily="50" charset="-18"/>
              </a:rPr>
              <a:t>pressure</a:t>
            </a:r>
            <a:r>
              <a:rPr lang="pl-PL" sz="1400" b="1" dirty="0">
                <a:solidFill>
                  <a:prstClr val="black"/>
                </a:solidFill>
                <a:latin typeface="Poppins" panose="00000500000000000000" pitchFamily="50" charset="-18"/>
                <a:cs typeface="Poppins" panose="00000500000000000000" pitchFamily="50" charset="-18"/>
              </a:rPr>
              <a:t> </a:t>
            </a:r>
            <a:r>
              <a:rPr lang="pl-PL" sz="1400" b="1" dirty="0" err="1">
                <a:solidFill>
                  <a:prstClr val="black"/>
                </a:solidFill>
                <a:latin typeface="Poppins" panose="00000500000000000000" pitchFamily="50" charset="-18"/>
                <a:cs typeface="Poppins" panose="00000500000000000000" pitchFamily="50" charset="-18"/>
              </a:rPr>
              <a:t>level</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effectLst/>
                <a:uLnTx/>
                <a:uFillTx/>
                <a:latin typeface="Poppins" panose="00000500000000000000" pitchFamily="50" charset="-18"/>
                <a:cs typeface="Poppins" panose="00000500000000000000" pitchFamily="50" charset="-18"/>
              </a:rPr>
              <a:t>37 - 54 </a:t>
            </a:r>
            <a:r>
              <a:rPr kumimoji="0" lang="pl-PL" sz="1400" b="0" i="0" u="none" strike="noStrike" kern="1200" cap="none" spc="0" normalizeH="0" baseline="0" noProof="0" dirty="0" err="1">
                <a:ln>
                  <a:noFill/>
                </a:ln>
                <a:effectLst/>
                <a:uLnTx/>
                <a:uFillTx/>
                <a:latin typeface="Poppins" panose="00000500000000000000" pitchFamily="50" charset="-18"/>
                <a:cs typeface="Poppins" panose="00000500000000000000" pitchFamily="50" charset="-18"/>
              </a:rPr>
              <a:t>dB</a:t>
            </a:r>
            <a:r>
              <a:rPr kumimoji="0" lang="pl-PL" sz="1400" b="0" i="0" u="none" strike="noStrike" kern="1200" cap="none" spc="0" normalizeH="0" baseline="0" noProof="0" dirty="0">
                <a:ln>
                  <a:noFill/>
                </a:ln>
                <a:effectLst/>
                <a:uLnTx/>
                <a:uFillTx/>
                <a:latin typeface="Poppins" panose="00000500000000000000" pitchFamily="50" charset="-18"/>
                <a:cs typeface="Poppins" panose="00000500000000000000" pitchFamily="50" charset="-18"/>
              </a:rPr>
              <a:t>(A)</a:t>
            </a:r>
          </a:p>
        </p:txBody>
      </p:sp>
      <p:sp>
        <p:nvSpPr>
          <p:cNvPr id="12" name="pole tekstowe 11">
            <a:extLst>
              <a:ext uri="{FF2B5EF4-FFF2-40B4-BE49-F238E27FC236}">
                <a16:creationId xmlns:a16="http://schemas.microsoft.com/office/drawing/2014/main" id="{F34C0560-A24A-0A9D-08DF-3E34CC8F4B86}"/>
              </a:ext>
            </a:extLst>
          </p:cNvPr>
          <p:cNvSpPr txBox="1"/>
          <p:nvPr/>
        </p:nvSpPr>
        <p:spPr>
          <a:xfrm>
            <a:off x="749488" y="3745018"/>
            <a:ext cx="1612942" cy="708143"/>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Power </a:t>
            </a:r>
            <a:r>
              <a:rPr kumimoji="0" lang="pl-PL" sz="1400" b="1"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supply</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indent="-285750">
              <a:lnSpc>
                <a:spcPct val="150000"/>
              </a:lnSpc>
              <a:buFont typeface="Arial" panose="020B0604020202020204" pitchFamily="34" charset="0"/>
              <a:buChar char="•"/>
              <a:defRPr/>
            </a:pPr>
            <a:r>
              <a:rPr lang="pl-PL" sz="1400" dirty="0">
                <a:solidFill>
                  <a:prstClr val="black"/>
                </a:solidFill>
                <a:latin typeface="Poppins" panose="00000500000000000000" pitchFamily="2" charset="-18"/>
              </a:rPr>
              <a:t>230/50 V/</a:t>
            </a:r>
            <a:r>
              <a:rPr lang="pl-PL" sz="1400" dirty="0" err="1">
                <a:solidFill>
                  <a:prstClr val="black"/>
                </a:solidFill>
                <a:latin typeface="Poppins" panose="00000500000000000000" pitchFamily="2" charset="-18"/>
              </a:rPr>
              <a:t>Hz</a:t>
            </a:r>
            <a:r>
              <a:rPr lang="pl-PL" sz="1400" dirty="0">
                <a:solidFill>
                  <a:prstClr val="black"/>
                </a:solidFill>
                <a:latin typeface="Poppins" panose="00000500000000000000" pitchFamily="2" charset="-18"/>
              </a:rPr>
              <a:t> </a:t>
            </a:r>
          </a:p>
        </p:txBody>
      </p:sp>
      <p:sp>
        <p:nvSpPr>
          <p:cNvPr id="18" name="pole tekstowe 17">
            <a:extLst>
              <a:ext uri="{FF2B5EF4-FFF2-40B4-BE49-F238E27FC236}">
                <a16:creationId xmlns:a16="http://schemas.microsoft.com/office/drawing/2014/main" id="{ECF674FD-6899-2043-EA49-D6A270AD034B}"/>
              </a:ext>
            </a:extLst>
          </p:cNvPr>
          <p:cNvSpPr txBox="1"/>
          <p:nvPr/>
        </p:nvSpPr>
        <p:spPr>
          <a:xfrm>
            <a:off x="4342615" y="4572367"/>
            <a:ext cx="3286882" cy="384977"/>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dirty="0">
                <a:solidFill>
                  <a:prstClr val="black"/>
                </a:solidFill>
                <a:latin typeface="Poppins" panose="00000500000000000000" pitchFamily="50" charset="-18"/>
                <a:cs typeface="Poppins" panose="00000500000000000000" pitchFamily="50" charset="-18"/>
              </a:rPr>
              <a:t>Automatic 360° </a:t>
            </a:r>
            <a:r>
              <a:rPr lang="pl-PL" sz="1400" b="1" dirty="0" err="1">
                <a:solidFill>
                  <a:prstClr val="black"/>
                </a:solidFill>
                <a:latin typeface="Poppins" panose="00000500000000000000" pitchFamily="50" charset="-18"/>
                <a:cs typeface="Poppins" panose="00000500000000000000" pitchFamily="50" charset="-18"/>
              </a:rPr>
              <a:t>air</a:t>
            </a:r>
            <a:r>
              <a:rPr lang="pl-PL" sz="1400" b="1" dirty="0">
                <a:solidFill>
                  <a:prstClr val="black"/>
                </a:solidFill>
                <a:latin typeface="Poppins" panose="00000500000000000000" pitchFamily="50" charset="-18"/>
                <a:cs typeface="Poppins" panose="00000500000000000000" pitchFamily="50" charset="-18"/>
              </a:rPr>
              <a:t> </a:t>
            </a:r>
            <a:r>
              <a:rPr lang="pl-PL" sz="1400" b="1" dirty="0" err="1">
                <a:solidFill>
                  <a:prstClr val="black"/>
                </a:solidFill>
                <a:latin typeface="Poppins" panose="00000500000000000000" pitchFamily="50" charset="-18"/>
                <a:cs typeface="Poppins" panose="00000500000000000000" pitchFamily="50" charset="-18"/>
              </a:rPr>
              <a:t>nozzle</a:t>
            </a:r>
            <a:endParaRPr lang="pl-PL" sz="1400" b="1" dirty="0">
              <a:solidFill>
                <a:prstClr val="black"/>
              </a:solidFill>
              <a:latin typeface="Poppins" panose="00000500000000000000" pitchFamily="50" charset="-18"/>
              <a:cs typeface="Poppins" panose="00000500000000000000" pitchFamily="50" charset="-18"/>
            </a:endParaRPr>
          </a:p>
        </p:txBody>
      </p:sp>
      <p:pic>
        <p:nvPicPr>
          <p:cNvPr id="19" name="Obraz 18">
            <a:extLst>
              <a:ext uri="{FF2B5EF4-FFF2-40B4-BE49-F238E27FC236}">
                <a16:creationId xmlns:a16="http://schemas.microsoft.com/office/drawing/2014/main" id="{27E8F3BE-76DD-E9C1-B0CE-750A9C726D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Tree>
    <p:extLst>
      <p:ext uri="{BB962C8B-B14F-4D97-AF65-F5344CB8AC3E}">
        <p14:creationId xmlns:p14="http://schemas.microsoft.com/office/powerpoint/2010/main" val="2226404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425390"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Luna</a:t>
            </a:r>
          </a:p>
          <a:p>
            <a:r>
              <a:rPr lang="pl-PL" sz="1600" b="1" dirty="0" err="1">
                <a:latin typeface="Poppins" panose="00000500000000000000" pitchFamily="50" charset="-18"/>
                <a:cs typeface="Poppins" panose="00000500000000000000" pitchFamily="50" charset="-18"/>
              </a:rPr>
              <a:t>dimensions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5" name="Obraz 4" descr="Obraz zawierający tekst, sprzęt elektroniczny&#10;&#10;Opis wygenerowany automatycznie">
            <a:extLst>
              <a:ext uri="{FF2B5EF4-FFF2-40B4-BE49-F238E27FC236}">
                <a16:creationId xmlns:a16="http://schemas.microsoft.com/office/drawing/2014/main" id="{C70611E2-00FD-9B53-2FFD-D8EED480582E}"/>
              </a:ext>
            </a:extLst>
          </p:cNvPr>
          <p:cNvPicPr>
            <a:picLocks noChangeAspect="1"/>
          </p:cNvPicPr>
          <p:nvPr/>
        </p:nvPicPr>
        <p:blipFill rotWithShape="1">
          <a:blip r:embed="rId3">
            <a:extLst>
              <a:ext uri="{28A0092B-C50C-407E-A947-70E740481C1C}">
                <a14:useLocalDpi xmlns:a14="http://schemas.microsoft.com/office/drawing/2010/main" val="0"/>
              </a:ext>
            </a:extLst>
          </a:blip>
          <a:srcRect t="38351"/>
          <a:stretch/>
        </p:blipFill>
        <p:spPr>
          <a:xfrm>
            <a:off x="6218880" y="1375050"/>
            <a:ext cx="5096719" cy="4778352"/>
          </a:xfrm>
          <a:prstGeom prst="rect">
            <a:avLst/>
          </a:prstGeom>
        </p:spPr>
      </p:pic>
      <p:pic>
        <p:nvPicPr>
          <p:cNvPr id="8" name="Obraz 7" descr="Obraz zawierający tekst, sprzęt elektroniczny&#10;&#10;Opis wygenerowany automatycznie">
            <a:extLst>
              <a:ext uri="{FF2B5EF4-FFF2-40B4-BE49-F238E27FC236}">
                <a16:creationId xmlns:a16="http://schemas.microsoft.com/office/drawing/2014/main" id="{5FE55302-231A-D90F-E2A7-B4A2F0539119}"/>
              </a:ext>
            </a:extLst>
          </p:cNvPr>
          <p:cNvPicPr>
            <a:picLocks noChangeAspect="1"/>
          </p:cNvPicPr>
          <p:nvPr/>
        </p:nvPicPr>
        <p:blipFill rotWithShape="1">
          <a:blip r:embed="rId3">
            <a:extLst>
              <a:ext uri="{28A0092B-C50C-407E-A947-70E740481C1C}">
                <a14:useLocalDpi xmlns:a14="http://schemas.microsoft.com/office/drawing/2010/main" val="0"/>
              </a:ext>
            </a:extLst>
          </a:blip>
          <a:srcRect r="9723" b="65223"/>
          <a:stretch/>
        </p:blipFill>
        <p:spPr>
          <a:xfrm>
            <a:off x="830509" y="2539589"/>
            <a:ext cx="5316255" cy="3114379"/>
          </a:xfrm>
          <a:prstGeom prst="rect">
            <a:avLst/>
          </a:prstGeom>
        </p:spPr>
      </p:pic>
    </p:spTree>
    <p:extLst>
      <p:ext uri="{BB962C8B-B14F-4D97-AF65-F5344CB8AC3E}">
        <p14:creationId xmlns:p14="http://schemas.microsoft.com/office/powerpoint/2010/main" val="1564907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Obraz zawierający sprzęt elektroniczny, głośnik&#10;&#10;Opis wygenerowany automatycznie">
            <a:extLst>
              <a:ext uri="{FF2B5EF4-FFF2-40B4-BE49-F238E27FC236}">
                <a16:creationId xmlns:a16="http://schemas.microsoft.com/office/drawing/2014/main" id="{D395EFE2-269C-1B99-665C-DC0B3634DA9C}"/>
              </a:ext>
            </a:extLst>
          </p:cNvPr>
          <p:cNvPicPr>
            <a:picLocks noChangeAspect="1"/>
          </p:cNvPicPr>
          <p:nvPr/>
        </p:nvPicPr>
        <p:blipFill rotWithShape="1">
          <a:blip r:embed="rId3">
            <a:extLst>
              <a:ext uri="{28A0092B-C50C-407E-A947-70E740481C1C}">
                <a14:useLocalDpi xmlns:a14="http://schemas.microsoft.com/office/drawing/2010/main" val="0"/>
              </a:ext>
            </a:extLst>
          </a:blip>
          <a:srcRect l="23197" r="21725"/>
          <a:stretch/>
        </p:blipFill>
        <p:spPr>
          <a:xfrm>
            <a:off x="5674812" y="661156"/>
            <a:ext cx="3622876" cy="3699978"/>
          </a:xfrm>
          <a:prstGeom prst="rect">
            <a:avLst/>
          </a:prstGeom>
        </p:spPr>
      </p:pic>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332416"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Luna</a:t>
            </a:r>
            <a:br>
              <a:rPr lang="pl-PL" sz="1600" b="1" dirty="0">
                <a:latin typeface="Poppins" panose="00000500000000000000" pitchFamily="50" charset="-18"/>
                <a:cs typeface="Poppins" panose="00000500000000000000" pitchFamily="50" charset="-18"/>
              </a:rPr>
            </a:br>
            <a:r>
              <a:rPr lang="pl-PL" sz="1600" b="1" dirty="0" err="1">
                <a:latin typeface="Poppins" panose="00000500000000000000" pitchFamily="50" charset="-18"/>
                <a:cs typeface="Poppins" panose="00000500000000000000" pitchFamily="50" charset="-18"/>
              </a:rPr>
              <a:t>accesories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6" name="Obraz 5" descr="Obraz zawierający broń, nóż&#10;&#10;Opis wygenerowany automatycznie">
            <a:extLst>
              <a:ext uri="{FF2B5EF4-FFF2-40B4-BE49-F238E27FC236}">
                <a16:creationId xmlns:a16="http://schemas.microsoft.com/office/drawing/2014/main" id="{CA08D051-8247-A3FC-FF8B-6809B849FD5B}"/>
              </a:ext>
            </a:extLst>
          </p:cNvPr>
          <p:cNvPicPr>
            <a:picLocks noChangeAspect="1"/>
          </p:cNvPicPr>
          <p:nvPr/>
        </p:nvPicPr>
        <p:blipFill rotWithShape="1">
          <a:blip r:embed="rId5">
            <a:extLst>
              <a:ext uri="{28A0092B-C50C-407E-A947-70E740481C1C}">
                <a14:useLocalDpi xmlns:a14="http://schemas.microsoft.com/office/drawing/2010/main" val="0"/>
              </a:ext>
            </a:extLst>
          </a:blip>
          <a:srcRect l="14578" t="25172" r="13328" b="26672"/>
          <a:stretch/>
        </p:blipFill>
        <p:spPr>
          <a:xfrm>
            <a:off x="5674812" y="4582754"/>
            <a:ext cx="3816775" cy="1434113"/>
          </a:xfrm>
          <a:prstGeom prst="rect">
            <a:avLst/>
          </a:prstGeom>
        </p:spPr>
      </p:pic>
      <p:sp>
        <p:nvSpPr>
          <p:cNvPr id="9" name="pole tekstowe 8">
            <a:extLst>
              <a:ext uri="{FF2B5EF4-FFF2-40B4-BE49-F238E27FC236}">
                <a16:creationId xmlns:a16="http://schemas.microsoft.com/office/drawing/2014/main" id="{36C8A769-1931-02AF-F81E-8257875C0480}"/>
              </a:ext>
            </a:extLst>
          </p:cNvPr>
          <p:cNvSpPr txBox="1"/>
          <p:nvPr/>
        </p:nvSpPr>
        <p:spPr>
          <a:xfrm>
            <a:off x="717959" y="2352884"/>
            <a:ext cx="5209016" cy="3247299"/>
          </a:xfrm>
          <a:prstGeom prst="rect">
            <a:avLst/>
          </a:prstGeom>
          <a:noFill/>
        </p:spPr>
        <p:txBody>
          <a:bodyPr wrap="square" rtlCol="0">
            <a:spAutoFit/>
          </a:bodyPr>
          <a:lstStyle/>
          <a:p>
            <a:pPr marL="171450" indent="-171450">
              <a:lnSpc>
                <a:spcPct val="15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3-way valve with a 3-point actuator, 230V</a:t>
            </a:r>
            <a:endParaRPr lang="pl-PL" sz="1400" dirty="0">
              <a:latin typeface="Poppins" panose="00000500000000000000" pitchFamily="50" charset="-18"/>
              <a:cs typeface="Poppins" panose="00000500000000000000" pitchFamily="50" charset="-18"/>
            </a:endParaRPr>
          </a:p>
          <a:p>
            <a:pPr marL="171450" indent="-171450">
              <a:lnSpc>
                <a:spcPct val="15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2-way valve with an ON/OFF actuator, 230V</a:t>
            </a:r>
            <a:endParaRPr lang="pl-PL" sz="1400" dirty="0">
              <a:latin typeface="Poppins" panose="00000500000000000000" pitchFamily="50" charset="-18"/>
              <a:cs typeface="Poppins" panose="00000500000000000000" pitchFamily="50" charset="-18"/>
            </a:endParaRPr>
          </a:p>
          <a:p>
            <a:pPr marL="171450" indent="-1714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50" charset="-18"/>
                <a:cs typeface="Poppins" panose="00000500000000000000" pitchFamily="50" charset="-18"/>
              </a:rPr>
              <a:t>room</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temperature</a:t>
            </a:r>
            <a:r>
              <a:rPr lang="pl-PL" sz="1400" dirty="0">
                <a:latin typeface="Poppins" panose="00000500000000000000" pitchFamily="50" charset="-18"/>
                <a:cs typeface="Poppins" panose="00000500000000000000" pitchFamily="50" charset="-18"/>
              </a:rPr>
              <a:t> sensor (NTC10K) </a:t>
            </a:r>
          </a:p>
          <a:p>
            <a:pPr marL="171450" indent="-1714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50" charset="-18"/>
                <a:cs typeface="Poppins" panose="00000500000000000000" pitchFamily="50" charset="-18"/>
              </a:rPr>
              <a:t>drain</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tray</a:t>
            </a:r>
            <a:r>
              <a:rPr lang="pl-PL" sz="1400" dirty="0">
                <a:latin typeface="Poppins" panose="00000500000000000000" pitchFamily="50" charset="-18"/>
                <a:cs typeface="Poppins" panose="00000500000000000000" pitchFamily="50" charset="-18"/>
              </a:rPr>
              <a:t> for </a:t>
            </a:r>
            <a:r>
              <a:rPr lang="pl-PL" sz="1400" dirty="0" err="1">
                <a:latin typeface="Poppins" panose="00000500000000000000" pitchFamily="50" charset="-18"/>
                <a:cs typeface="Poppins" panose="00000500000000000000" pitchFamily="50" charset="-18"/>
              </a:rPr>
              <a:t>valve</a:t>
            </a:r>
            <a:r>
              <a:rPr lang="pl-PL" sz="1400" dirty="0">
                <a:latin typeface="Poppins" panose="00000500000000000000" pitchFamily="50" charset="-18"/>
                <a:cs typeface="Poppins" panose="00000500000000000000" pitchFamily="50" charset="-18"/>
              </a:rPr>
              <a:t> with </a:t>
            </a:r>
            <a:r>
              <a:rPr lang="pl-PL" sz="1400" dirty="0" err="1">
                <a:latin typeface="Poppins" panose="00000500000000000000" pitchFamily="50" charset="-18"/>
                <a:cs typeface="Poppins" panose="00000500000000000000" pitchFamily="50" charset="-18"/>
              </a:rPr>
              <a:t>actuator</a:t>
            </a:r>
            <a:endParaRPr lang="pl-PL" sz="1400" dirty="0">
              <a:latin typeface="Poppins" panose="00000500000000000000" pitchFamily="50" charset="-18"/>
              <a:cs typeface="Poppins" panose="00000500000000000000" pitchFamily="50" charset="-18"/>
            </a:endParaRPr>
          </a:p>
          <a:p>
            <a:pPr marL="171450" indent="-1714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50" charset="-18"/>
                <a:cs typeface="Poppins" panose="00000500000000000000" pitchFamily="50" charset="-18"/>
              </a:rPr>
              <a:t>blende</a:t>
            </a:r>
            <a:r>
              <a:rPr lang="pl-PL" sz="1400" dirty="0">
                <a:latin typeface="Poppins" panose="00000500000000000000" pitchFamily="50" charset="-18"/>
                <a:cs typeface="Poppins" panose="00000500000000000000" pitchFamily="50" charset="-18"/>
              </a:rPr>
              <a:t> for </a:t>
            </a:r>
            <a:r>
              <a:rPr lang="pl-PL" sz="1400" dirty="0" err="1">
                <a:latin typeface="Poppins" panose="00000500000000000000" pitchFamily="50" charset="-18"/>
                <a:cs typeface="Poppins" panose="00000500000000000000" pitchFamily="50" charset="-18"/>
              </a:rPr>
              <a:t>suspended</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ceiling</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install</a:t>
            </a:r>
            <a:endParaRPr lang="pl-PL" sz="1400" dirty="0">
              <a:latin typeface="Poppins" panose="00000500000000000000" pitchFamily="50" charset="-18"/>
              <a:cs typeface="Poppins" panose="00000500000000000000" pitchFamily="50" charset="-18"/>
            </a:endParaRPr>
          </a:p>
          <a:p>
            <a:pPr marL="171450" indent="-1714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50" charset="-18"/>
                <a:cs typeface="Poppins" panose="00000500000000000000" pitchFamily="50" charset="-18"/>
              </a:rPr>
              <a:t>filter</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Coarse</a:t>
            </a:r>
            <a:r>
              <a:rPr lang="pl-PL" sz="1400" dirty="0">
                <a:latin typeface="Poppins" panose="00000500000000000000" pitchFamily="50" charset="-18"/>
                <a:cs typeface="Poppins" panose="00000500000000000000" pitchFamily="50" charset="-18"/>
              </a:rPr>
              <a:t> 70%</a:t>
            </a:r>
          </a:p>
          <a:p>
            <a:pPr marL="171450" indent="-171450">
              <a:lnSpc>
                <a:spcPct val="150000"/>
              </a:lnSpc>
              <a:spcBef>
                <a:spcPts val="600"/>
              </a:spcBef>
              <a:spcAft>
                <a:spcPts val="600"/>
              </a:spcAft>
              <a:buFont typeface="Arial" panose="020B0604020202020204" pitchFamily="34" charset="0"/>
              <a:buChar char="•"/>
            </a:pPr>
            <a:r>
              <a:rPr lang="pl-PL" sz="1400" dirty="0">
                <a:latin typeface="Poppins" panose="00000500000000000000" pitchFamily="50" charset="-18"/>
                <a:cs typeface="Poppins" panose="00000500000000000000" pitchFamily="50" charset="-18"/>
              </a:rPr>
              <a:t>a</a:t>
            </a:r>
            <a:r>
              <a:rPr lang="en-US" sz="1400" dirty="0" err="1">
                <a:latin typeface="Poppins" panose="00000500000000000000" pitchFamily="50" charset="-18"/>
                <a:cs typeface="Poppins" panose="00000500000000000000" pitchFamily="50" charset="-18"/>
              </a:rPr>
              <a:t>dapter</a:t>
            </a:r>
            <a:r>
              <a:rPr lang="en-US" sz="1400" dirty="0">
                <a:latin typeface="Poppins" panose="00000500000000000000" pitchFamily="50" charset="-18"/>
                <a:cs typeface="Poppins" panose="00000500000000000000" pitchFamily="50" charset="-18"/>
              </a:rPr>
              <a:t> for the ventilation duct</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diameter</a:t>
            </a:r>
            <a:r>
              <a:rPr lang="pl-PL" sz="1400" dirty="0">
                <a:latin typeface="Poppins" panose="00000500000000000000" pitchFamily="50" charset="-18"/>
                <a:cs typeface="Poppins" panose="00000500000000000000" pitchFamily="50" charset="-18"/>
              </a:rPr>
              <a:t> 450mm)</a:t>
            </a:r>
          </a:p>
        </p:txBody>
      </p:sp>
      <p:sp>
        <p:nvSpPr>
          <p:cNvPr id="10" name="Prostokąt 9">
            <a:extLst>
              <a:ext uri="{FF2B5EF4-FFF2-40B4-BE49-F238E27FC236}">
                <a16:creationId xmlns:a16="http://schemas.microsoft.com/office/drawing/2014/main" id="{82E5F637-3C3D-72FC-2FA5-F448EB161523}"/>
              </a:ext>
            </a:extLst>
          </p:cNvPr>
          <p:cNvSpPr/>
          <p:nvPr/>
        </p:nvSpPr>
        <p:spPr>
          <a:xfrm rot="5400000">
            <a:off x="9061167" y="1517536"/>
            <a:ext cx="690002" cy="1987220"/>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11">
            <a:extLst>
              <a:ext uri="{FF2B5EF4-FFF2-40B4-BE49-F238E27FC236}">
                <a16:creationId xmlns:a16="http://schemas.microsoft.com/office/drawing/2014/main" id="{A4AD7269-6252-A7D7-8086-1FE73B537EDA}"/>
              </a:ext>
            </a:extLst>
          </p:cNvPr>
          <p:cNvSpPr/>
          <p:nvPr/>
        </p:nvSpPr>
        <p:spPr>
          <a:xfrm>
            <a:off x="6132495" y="4272380"/>
            <a:ext cx="690002" cy="1996491"/>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ole tekstowe 12">
            <a:extLst>
              <a:ext uri="{FF2B5EF4-FFF2-40B4-BE49-F238E27FC236}">
                <a16:creationId xmlns:a16="http://schemas.microsoft.com/office/drawing/2014/main" id="{4B83AD4E-E304-4F4A-3F98-5A1DDBB9B187}"/>
              </a:ext>
            </a:extLst>
          </p:cNvPr>
          <p:cNvSpPr txBox="1"/>
          <p:nvPr/>
        </p:nvSpPr>
        <p:spPr>
          <a:xfrm>
            <a:off x="9593028" y="4522708"/>
            <a:ext cx="1881013" cy="1208023"/>
          </a:xfrm>
          <a:prstGeom prst="rect">
            <a:avLst/>
          </a:prstGeom>
          <a:noFill/>
        </p:spPr>
        <p:txBody>
          <a:bodyPr wrap="square" rtlCol="0">
            <a:spAutoFit/>
          </a:bodyPr>
          <a:lstStyle/>
          <a:p>
            <a:pPr>
              <a:lnSpc>
                <a:spcPct val="150000"/>
              </a:lnSpc>
              <a:spcBef>
                <a:spcPts val="600"/>
              </a:spcBef>
              <a:spcAft>
                <a:spcPts val="600"/>
              </a:spcAft>
            </a:pPr>
            <a:r>
              <a:rPr lang="pl-PL" sz="1200" b="1" dirty="0" err="1">
                <a:latin typeface="Poppins" panose="00000500000000000000" pitchFamily="50" charset="-18"/>
                <a:cs typeface="Poppins" panose="00000500000000000000" pitchFamily="50" charset="-18"/>
              </a:rPr>
              <a:t>Soon</a:t>
            </a:r>
            <a:r>
              <a:rPr lang="pl-PL" sz="1200" b="1" dirty="0">
                <a:latin typeface="Poppins" panose="00000500000000000000" pitchFamily="50" charset="-18"/>
                <a:cs typeface="Poppins" panose="00000500000000000000" pitchFamily="50" charset="-18"/>
              </a:rPr>
              <a:t>:</a:t>
            </a:r>
          </a:p>
          <a:p>
            <a:pPr marL="171450" indent="-171450">
              <a:lnSpc>
                <a:spcPct val="150000"/>
              </a:lnSpc>
              <a:spcBef>
                <a:spcPts val="600"/>
              </a:spcBef>
              <a:spcAft>
                <a:spcPts val="600"/>
              </a:spcAft>
              <a:buFont typeface="Arial" panose="020B0604020202020204" pitchFamily="34" charset="0"/>
              <a:buChar char="•"/>
            </a:pPr>
            <a:r>
              <a:rPr lang="pl-PL" sz="1200" dirty="0">
                <a:latin typeface="Poppins" panose="00000500000000000000" pitchFamily="50" charset="-18"/>
                <a:cs typeface="Poppins" panose="00000500000000000000" pitchFamily="50" charset="-18"/>
              </a:rPr>
              <a:t>Motion sensor</a:t>
            </a:r>
          </a:p>
          <a:p>
            <a:pPr marL="171450" indent="-171450">
              <a:lnSpc>
                <a:spcPct val="150000"/>
              </a:lnSpc>
              <a:spcBef>
                <a:spcPts val="600"/>
              </a:spcBef>
              <a:spcAft>
                <a:spcPts val="600"/>
              </a:spcAft>
              <a:buFont typeface="Arial" panose="020B0604020202020204" pitchFamily="34" charset="0"/>
              <a:buChar char="•"/>
            </a:pPr>
            <a:r>
              <a:rPr lang="pl-PL" sz="1200" dirty="0">
                <a:latin typeface="Poppins" panose="00000500000000000000" pitchFamily="50" charset="-18"/>
                <a:cs typeface="Poppins" panose="00000500000000000000" pitchFamily="50" charset="-18"/>
              </a:rPr>
              <a:t>LED ring</a:t>
            </a:r>
          </a:p>
        </p:txBody>
      </p:sp>
    </p:spTree>
    <p:extLst>
      <p:ext uri="{BB962C8B-B14F-4D97-AF65-F5344CB8AC3E}">
        <p14:creationId xmlns:p14="http://schemas.microsoft.com/office/powerpoint/2010/main" val="3032951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30FF3D57-E050-7BFF-AA25-ABD020B8DF6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708" r="14744"/>
          <a:stretch/>
        </p:blipFill>
        <p:spPr>
          <a:xfrm>
            <a:off x="5701704" y="1978558"/>
            <a:ext cx="4095296" cy="3706436"/>
          </a:xfrm>
          <a:prstGeom prst="rect">
            <a:avLst/>
          </a:prstGeom>
        </p:spPr>
      </p:pic>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332416" cy="830997"/>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Luna</a:t>
            </a:r>
          </a:p>
          <a:p>
            <a:r>
              <a:rPr lang="pl-PL" sz="1600" b="1" dirty="0" err="1">
                <a:latin typeface="Poppins" panose="00000500000000000000" pitchFamily="50" charset="-18"/>
                <a:cs typeface="Poppins" panose="00000500000000000000" pitchFamily="50" charset="-18"/>
              </a:rPr>
              <a:t>accesories</a:t>
            </a:r>
            <a:endParaRPr lang="pl-PL" sz="1600" b="1" dirty="0">
              <a:latin typeface="Poppins" panose="00000500000000000000" pitchFamily="50" charset="-18"/>
              <a:cs typeface="Poppins" panose="00000500000000000000" pitchFamily="50"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id="{36C8A769-1931-02AF-F81E-8257875C0480}"/>
              </a:ext>
            </a:extLst>
          </p:cNvPr>
          <p:cNvSpPr txBox="1"/>
          <p:nvPr/>
        </p:nvSpPr>
        <p:spPr>
          <a:xfrm>
            <a:off x="717959" y="3680352"/>
            <a:ext cx="4597753" cy="1231363"/>
          </a:xfrm>
          <a:prstGeom prst="rect">
            <a:avLst/>
          </a:prstGeom>
          <a:noFill/>
        </p:spPr>
        <p:txBody>
          <a:bodyPr wrap="square" rtlCol="0">
            <a:spAutoFit/>
          </a:bodyPr>
          <a:lstStyle/>
          <a:p>
            <a:pPr>
              <a:lnSpc>
                <a:spcPct val="150000"/>
              </a:lnSpc>
              <a:spcBef>
                <a:spcPts val="600"/>
              </a:spcBef>
              <a:spcAft>
                <a:spcPts val="600"/>
              </a:spcAft>
            </a:pPr>
            <a:r>
              <a:rPr lang="pl-PL" sz="1600" b="1" dirty="0">
                <a:latin typeface="Poppins" panose="00000500000000000000" pitchFamily="50" charset="-18"/>
                <a:cs typeface="Poppins" panose="00000500000000000000" pitchFamily="50" charset="-18"/>
              </a:rPr>
              <a:t>D</a:t>
            </a:r>
            <a:r>
              <a:rPr lang="en-US" sz="1600" b="1" dirty="0">
                <a:latin typeface="Poppins" panose="00000500000000000000" pitchFamily="50" charset="-18"/>
                <a:cs typeface="Poppins" panose="00000500000000000000" pitchFamily="50" charset="-18"/>
              </a:rPr>
              <a:t>r</a:t>
            </a:r>
            <a:r>
              <a:rPr lang="pl-PL" sz="1600" b="1" dirty="0" err="1">
                <a:latin typeface="Poppins" panose="00000500000000000000" pitchFamily="50" charset="-18"/>
                <a:cs typeface="Poppins" panose="00000500000000000000" pitchFamily="50" charset="-18"/>
              </a:rPr>
              <a:t>ain</a:t>
            </a:r>
            <a:r>
              <a:rPr lang="en-US" sz="1600" b="1" dirty="0">
                <a:latin typeface="Poppins" panose="00000500000000000000" pitchFamily="50" charset="-18"/>
                <a:cs typeface="Poppins" panose="00000500000000000000" pitchFamily="50" charset="-18"/>
              </a:rPr>
              <a:t> tray </a:t>
            </a:r>
            <a:r>
              <a:rPr lang="pl-PL" sz="1600" b="1" dirty="0">
                <a:latin typeface="Poppins" panose="00000500000000000000" pitchFamily="50" charset="-18"/>
                <a:cs typeface="Poppins" panose="00000500000000000000" pitchFamily="50" charset="-18"/>
              </a:rPr>
              <a:t> </a:t>
            </a:r>
            <a:endParaRPr lang="pl-PL" sz="1400" b="1" dirty="0">
              <a:latin typeface="Poppins" panose="00000500000000000000" pitchFamily="50" charset="-18"/>
              <a:cs typeface="Poppins" panose="00000500000000000000" pitchFamily="50" charset="-18"/>
            </a:endParaRPr>
          </a:p>
          <a:p>
            <a:pPr>
              <a:lnSpc>
                <a:spcPct val="150000"/>
              </a:lnSpc>
              <a:spcBef>
                <a:spcPts val="600"/>
              </a:spcBef>
              <a:spcAft>
                <a:spcPts val="600"/>
              </a:spcAft>
            </a:pPr>
            <a:r>
              <a:rPr lang="pl-PL" sz="1400" dirty="0">
                <a:latin typeface="Poppins" panose="00000500000000000000" pitchFamily="50" charset="-18"/>
                <a:cs typeface="Poppins" panose="00000500000000000000" pitchFamily="50" charset="-18"/>
              </a:rPr>
              <a:t>f</a:t>
            </a:r>
            <a:r>
              <a:rPr lang="en-US" sz="1400" dirty="0">
                <a:latin typeface="Poppins" panose="00000500000000000000" pitchFamily="50" charset="-18"/>
                <a:cs typeface="Poppins" panose="00000500000000000000" pitchFamily="50" charset="-18"/>
              </a:rPr>
              <a:t>or condensate drainage to the valve and actuator (optional)</a:t>
            </a:r>
            <a:r>
              <a:rPr lang="pl-PL" sz="1400" dirty="0">
                <a:latin typeface="Poppins" panose="00000500000000000000" pitchFamily="50" charset="-18"/>
                <a:cs typeface="Poppins" panose="00000500000000000000" pitchFamily="50" charset="-18"/>
              </a:rPr>
              <a:t>.</a:t>
            </a:r>
          </a:p>
        </p:txBody>
      </p:sp>
    </p:spTree>
    <p:extLst>
      <p:ext uri="{BB962C8B-B14F-4D97-AF65-F5344CB8AC3E}">
        <p14:creationId xmlns:p14="http://schemas.microsoft.com/office/powerpoint/2010/main" val="3700275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332416"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Luna</a:t>
            </a:r>
          </a:p>
          <a:p>
            <a:r>
              <a:rPr lang="pl-PL" sz="1600" b="1" dirty="0" err="1">
                <a:latin typeface="Poppins" panose="00000500000000000000" pitchFamily="50" charset="-18"/>
                <a:cs typeface="Poppins" panose="00000500000000000000" pitchFamily="50" charset="-18"/>
              </a:rPr>
              <a:t>accesories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id="{36C8A769-1931-02AF-F81E-8257875C0480}"/>
              </a:ext>
            </a:extLst>
          </p:cNvPr>
          <p:cNvSpPr txBox="1"/>
          <p:nvPr/>
        </p:nvSpPr>
        <p:spPr>
          <a:xfrm>
            <a:off x="830509" y="3301684"/>
            <a:ext cx="4597753" cy="754309"/>
          </a:xfrm>
          <a:prstGeom prst="rect">
            <a:avLst/>
          </a:prstGeom>
          <a:noFill/>
        </p:spPr>
        <p:txBody>
          <a:bodyPr wrap="square" rtlCol="0">
            <a:spAutoFit/>
          </a:bodyPr>
          <a:lstStyle/>
          <a:p>
            <a:pPr>
              <a:lnSpc>
                <a:spcPct val="150000"/>
              </a:lnSpc>
              <a:spcBef>
                <a:spcPts val="600"/>
              </a:spcBef>
              <a:spcAft>
                <a:spcPts val="600"/>
              </a:spcAft>
            </a:pPr>
            <a:r>
              <a:rPr lang="pl-PL" sz="1600" b="1" dirty="0" err="1">
                <a:latin typeface="Poppins" panose="00000500000000000000" pitchFamily="50" charset="-18"/>
                <a:cs typeface="Poppins" panose="00000500000000000000" pitchFamily="50" charset="-18"/>
              </a:rPr>
              <a:t>Blende</a:t>
            </a:r>
            <a:r>
              <a:rPr lang="pl-PL" sz="1600" b="1" dirty="0">
                <a:latin typeface="Poppins" panose="00000500000000000000" pitchFamily="50" charset="-18"/>
                <a:cs typeface="Poppins" panose="00000500000000000000" pitchFamily="50" charset="-18"/>
              </a:rPr>
              <a:t> for </a:t>
            </a:r>
            <a:r>
              <a:rPr lang="pl-PL" sz="1600" b="1" dirty="0" err="1">
                <a:latin typeface="Poppins" panose="00000500000000000000" pitchFamily="50" charset="-18"/>
                <a:cs typeface="Poppins" panose="00000500000000000000" pitchFamily="50" charset="-18"/>
              </a:rPr>
              <a:t>suspended</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ceiling</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install</a:t>
            </a:r>
            <a:r>
              <a:rPr lang="pl-PL" sz="1600" b="1" dirty="0">
                <a:latin typeface="Poppins" panose="00000500000000000000" pitchFamily="50" charset="-18"/>
                <a:cs typeface="Poppins" panose="00000500000000000000" pitchFamily="50" charset="-18"/>
              </a:rPr>
              <a:t> </a:t>
            </a:r>
            <a:r>
              <a:rPr lang="pl-PL" sz="1400" dirty="0">
                <a:latin typeface="Poppins" panose="00000500000000000000" pitchFamily="50" charset="-18"/>
                <a:cs typeface="Poppins" panose="00000500000000000000" pitchFamily="50" charset="-18"/>
              </a:rPr>
              <a:t>(</a:t>
            </a:r>
            <a:r>
              <a:rPr lang="pl-PL" sz="1400" dirty="0" err="1">
                <a:latin typeface="Poppins" panose="00000500000000000000" pitchFamily="50" charset="-18"/>
                <a:cs typeface="Poppins" panose="00000500000000000000" pitchFamily="50" charset="-18"/>
              </a:rPr>
              <a:t>opptional</a:t>
            </a:r>
            <a:r>
              <a:rPr lang="pl-PL" sz="1400" dirty="0">
                <a:latin typeface="Poppins" panose="00000500000000000000" pitchFamily="50" charset="-18"/>
                <a:cs typeface="Poppins" panose="00000500000000000000" pitchFamily="50" charset="-18"/>
              </a:rPr>
              <a:t>)</a:t>
            </a:r>
          </a:p>
        </p:txBody>
      </p:sp>
      <p:pic>
        <p:nvPicPr>
          <p:cNvPr id="12" name="Obraz 11">
            <a:extLst>
              <a:ext uri="{FF2B5EF4-FFF2-40B4-BE49-F238E27FC236}">
                <a16:creationId xmlns:a16="http://schemas.microsoft.com/office/drawing/2014/main" id="{ABC83B0E-943B-99C3-D749-581F07032B19}"/>
              </a:ext>
            </a:extLst>
          </p:cNvPr>
          <p:cNvPicPr>
            <a:picLocks noChangeAspect="1"/>
          </p:cNvPicPr>
          <p:nvPr/>
        </p:nvPicPr>
        <p:blipFill>
          <a:blip r:embed="rId4"/>
          <a:stretch>
            <a:fillRect/>
          </a:stretch>
        </p:blipFill>
        <p:spPr>
          <a:xfrm>
            <a:off x="6404679" y="1985430"/>
            <a:ext cx="4681330" cy="3509284"/>
          </a:xfrm>
          <a:prstGeom prst="rect">
            <a:avLst/>
          </a:prstGeom>
        </p:spPr>
      </p:pic>
    </p:spTree>
    <p:extLst>
      <p:ext uri="{BB962C8B-B14F-4D97-AF65-F5344CB8AC3E}">
        <p14:creationId xmlns:p14="http://schemas.microsoft.com/office/powerpoint/2010/main" val="3334360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332416"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Luna</a:t>
            </a:r>
          </a:p>
          <a:p>
            <a:r>
              <a:rPr lang="pl-PL" sz="1600" b="1" dirty="0" err="1">
                <a:latin typeface="Poppins" panose="00000500000000000000" pitchFamily="50" charset="-18"/>
                <a:cs typeface="Poppins" panose="00000500000000000000" pitchFamily="50" charset="-18"/>
              </a:rPr>
              <a:t>accesories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id="{36C8A769-1931-02AF-F81E-8257875C0480}"/>
              </a:ext>
            </a:extLst>
          </p:cNvPr>
          <p:cNvSpPr txBox="1"/>
          <p:nvPr/>
        </p:nvSpPr>
        <p:spPr>
          <a:xfrm>
            <a:off x="704791" y="3239900"/>
            <a:ext cx="7450681" cy="1708416"/>
          </a:xfrm>
          <a:prstGeom prst="rect">
            <a:avLst/>
          </a:prstGeom>
          <a:noFill/>
        </p:spPr>
        <p:txBody>
          <a:bodyPr wrap="square" rtlCol="0">
            <a:spAutoFit/>
          </a:bodyPr>
          <a:lstStyle/>
          <a:p>
            <a:pPr>
              <a:lnSpc>
                <a:spcPct val="150000"/>
              </a:lnSpc>
              <a:spcBef>
                <a:spcPts val="600"/>
              </a:spcBef>
              <a:spcAft>
                <a:spcPts val="600"/>
              </a:spcAft>
            </a:pPr>
            <a:r>
              <a:rPr lang="pl-PL" sz="1600" b="1" dirty="0" err="1">
                <a:latin typeface="Poppins" panose="00000500000000000000" pitchFamily="50" charset="-18"/>
                <a:cs typeface="Poppins" panose="00000500000000000000" pitchFamily="50" charset="-18"/>
              </a:rPr>
              <a:t>Filter</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Coarse</a:t>
            </a:r>
            <a:r>
              <a:rPr lang="pl-PL" sz="1600" b="1" dirty="0">
                <a:latin typeface="Poppins" panose="00000500000000000000" pitchFamily="50" charset="-18"/>
                <a:cs typeface="Poppins" panose="00000500000000000000" pitchFamily="50" charset="-18"/>
              </a:rPr>
              <a:t> 70% (G4)  </a:t>
            </a:r>
            <a:r>
              <a:rPr lang="pl-PL" sz="1400" dirty="0">
                <a:latin typeface="Poppins" panose="00000500000000000000" pitchFamily="50" charset="-18"/>
                <a:cs typeface="Poppins" panose="00000500000000000000" pitchFamily="50" charset="-18"/>
              </a:rPr>
              <a:t>(in standard)</a:t>
            </a: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Installation on the top surface of the device.</a:t>
            </a: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50" charset="-18"/>
                <a:cs typeface="Poppins" panose="00000500000000000000" pitchFamily="50" charset="-18"/>
              </a:rPr>
              <a:t>The filter should be replaced periodically, depending on the level of contamination.</a:t>
            </a:r>
            <a:endParaRPr lang="pl-PL" sz="1400" dirty="0">
              <a:latin typeface="Poppins" panose="00000500000000000000" pitchFamily="50" charset="-18"/>
              <a:cs typeface="Poppins" panose="00000500000000000000" pitchFamily="50" charset="-18"/>
            </a:endParaRPr>
          </a:p>
        </p:txBody>
      </p:sp>
      <p:pic>
        <p:nvPicPr>
          <p:cNvPr id="4" name="Obraz 3">
            <a:extLst>
              <a:ext uri="{FF2B5EF4-FFF2-40B4-BE49-F238E27FC236}">
                <a16:creationId xmlns:a16="http://schemas.microsoft.com/office/drawing/2014/main" id="{B9284452-20A4-C67B-55A1-11BE893939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005" t="8142" r="23318" b="13870"/>
          <a:stretch/>
        </p:blipFill>
        <p:spPr bwMode="auto">
          <a:xfrm>
            <a:off x="7355259" y="1431069"/>
            <a:ext cx="4398952" cy="443967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40778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4CA58A6-1B91-F3F1-7AA9-3AEB892E7D5F}"/>
              </a:ext>
            </a:extLst>
          </p:cNvPr>
          <p:cNvSpPr/>
          <p:nvPr/>
        </p:nvSpPr>
        <p:spPr>
          <a:xfrm>
            <a:off x="4994031" y="1909686"/>
            <a:ext cx="7197968" cy="4174592"/>
          </a:xfrm>
          <a:prstGeom prst="rect">
            <a:avLst/>
          </a:prstGeom>
          <a:solidFill>
            <a:srgbClr val="A3C1A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438214"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Installation </a:t>
            </a:r>
          </a:p>
          <a:p>
            <a:r>
              <a:rPr lang="pl-PL" sz="1600" b="1" dirty="0" err="1">
                <a:latin typeface="Poppins" panose="00000500000000000000" pitchFamily="50" charset="-18"/>
                <a:cs typeface="Poppins" panose="00000500000000000000" pitchFamily="50" charset="-18"/>
              </a:rPr>
              <a:t>options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id="{36C8A769-1931-02AF-F81E-8257875C0480}"/>
              </a:ext>
            </a:extLst>
          </p:cNvPr>
          <p:cNvSpPr txBox="1"/>
          <p:nvPr/>
        </p:nvSpPr>
        <p:spPr>
          <a:xfrm>
            <a:off x="717959" y="5192300"/>
            <a:ext cx="4944287" cy="388568"/>
          </a:xfrm>
          <a:prstGeom prst="rect">
            <a:avLst/>
          </a:prstGeom>
          <a:noFill/>
        </p:spPr>
        <p:txBody>
          <a:bodyPr wrap="square" rtlCol="0">
            <a:spAutoFit/>
          </a:bodyPr>
          <a:lstStyle/>
          <a:p>
            <a:pPr marL="285750" indent="-285750">
              <a:lnSpc>
                <a:spcPct val="150000"/>
              </a:lnSpc>
              <a:spcBef>
                <a:spcPts val="600"/>
              </a:spcBef>
              <a:spcAft>
                <a:spcPts val="600"/>
              </a:spcAft>
              <a:buFont typeface="Arial" panose="020B0604020202020204" pitchFamily="34" charset="0"/>
              <a:buChar char="•"/>
            </a:pPr>
            <a:r>
              <a:rPr lang="pl-PL" sz="1400" b="1" dirty="0" err="1">
                <a:latin typeface="Poppins" panose="00000500000000000000" pitchFamily="50" charset="-18"/>
                <a:cs typeface="Poppins" panose="00000500000000000000" pitchFamily="50" charset="-18"/>
              </a:rPr>
              <a:t>under</a:t>
            </a:r>
            <a:r>
              <a:rPr lang="pl-PL" sz="1400" b="1" dirty="0">
                <a:latin typeface="Poppins" panose="00000500000000000000" pitchFamily="50" charset="-18"/>
                <a:cs typeface="Poppins" panose="00000500000000000000" pitchFamily="50" charset="-18"/>
              </a:rPr>
              <a:t> the </a:t>
            </a:r>
            <a:r>
              <a:rPr lang="pl-PL" sz="1400" b="1" dirty="0" err="1">
                <a:latin typeface="Poppins" panose="00000500000000000000" pitchFamily="50" charset="-18"/>
                <a:cs typeface="Poppins" panose="00000500000000000000" pitchFamily="50" charset="-18"/>
              </a:rPr>
              <a:t>ceiling</a:t>
            </a:r>
            <a:endParaRPr lang="pl-PL" sz="1400" b="1" dirty="0">
              <a:latin typeface="Poppins" panose="00000500000000000000" pitchFamily="50" charset="-18"/>
              <a:cs typeface="Poppins" panose="00000500000000000000" pitchFamily="50" charset="-18"/>
            </a:endParaRPr>
          </a:p>
        </p:txBody>
      </p:sp>
      <p:pic>
        <p:nvPicPr>
          <p:cNvPr id="8" name="Obraz 7" descr="Obraz zawierający wewnątrz&#10;&#10;Opis wygenerowany automatycznie">
            <a:extLst>
              <a:ext uri="{FF2B5EF4-FFF2-40B4-BE49-F238E27FC236}">
                <a16:creationId xmlns:a16="http://schemas.microsoft.com/office/drawing/2014/main" id="{278D2E89-ADD1-65C8-F79D-996B7ECD0B2E}"/>
              </a:ext>
            </a:extLst>
          </p:cNvPr>
          <p:cNvPicPr>
            <a:picLocks noChangeAspect="1"/>
          </p:cNvPicPr>
          <p:nvPr/>
        </p:nvPicPr>
        <p:blipFill rotWithShape="1">
          <a:blip r:embed="rId3">
            <a:extLst>
              <a:ext uri="{28A0092B-C50C-407E-A947-70E740481C1C}">
                <a14:useLocalDpi xmlns:a14="http://schemas.microsoft.com/office/drawing/2010/main" val="0"/>
              </a:ext>
            </a:extLst>
          </a:blip>
          <a:srcRect l="16767" r="19965" b="71829"/>
          <a:stretch/>
        </p:blipFill>
        <p:spPr>
          <a:xfrm>
            <a:off x="717959" y="2291801"/>
            <a:ext cx="5288289" cy="2706483"/>
          </a:xfrm>
          <a:prstGeom prst="rect">
            <a:avLst/>
          </a:prstGeom>
        </p:spPr>
      </p:pic>
      <p:pic>
        <p:nvPicPr>
          <p:cNvPr id="10" name="Obraz 9">
            <a:extLst>
              <a:ext uri="{FF2B5EF4-FFF2-40B4-BE49-F238E27FC236}">
                <a16:creationId xmlns:a16="http://schemas.microsoft.com/office/drawing/2014/main" id="{3D1CC12D-C21F-7D7E-30BC-1E08B73331C4}"/>
              </a:ext>
            </a:extLst>
          </p:cNvPr>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6971"/>
                    </a14:imgEffect>
                    <a14:imgEffect>
                      <a14:brightnessContrast bright="2000" contrast="-9000"/>
                    </a14:imgEffect>
                  </a14:imgLayer>
                </a14:imgProps>
              </a:ext>
              <a:ext uri="{28A0092B-C50C-407E-A947-70E740481C1C}">
                <a14:useLocalDpi xmlns:a14="http://schemas.microsoft.com/office/drawing/2010/main" val="0"/>
              </a:ext>
            </a:extLst>
          </a:blip>
          <a:srcRect l="26688" t="12487" r="13125" b="61654"/>
          <a:stretch/>
        </p:blipFill>
        <p:spPr>
          <a:xfrm>
            <a:off x="6356157" y="2291801"/>
            <a:ext cx="5288287" cy="2706482"/>
          </a:xfrm>
          <a:prstGeom prst="rect">
            <a:avLst/>
          </a:prstGeom>
        </p:spPr>
      </p:pic>
      <p:sp>
        <p:nvSpPr>
          <p:cNvPr id="13" name="pole tekstowe 12">
            <a:extLst>
              <a:ext uri="{FF2B5EF4-FFF2-40B4-BE49-F238E27FC236}">
                <a16:creationId xmlns:a16="http://schemas.microsoft.com/office/drawing/2014/main" id="{4B78E9A6-8D87-EA35-9883-3B3FE3FEDD8A}"/>
              </a:ext>
            </a:extLst>
          </p:cNvPr>
          <p:cNvSpPr txBox="1"/>
          <p:nvPr/>
        </p:nvSpPr>
        <p:spPr>
          <a:xfrm>
            <a:off x="6282977" y="5192300"/>
            <a:ext cx="4944287" cy="1046440"/>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pl-PL" sz="1400" b="1" dirty="0">
                <a:latin typeface="Poppins" panose="00000500000000000000" pitchFamily="50" charset="-18"/>
                <a:cs typeface="Poppins" panose="00000500000000000000" pitchFamily="50" charset="-18"/>
              </a:rPr>
              <a:t>in the </a:t>
            </a:r>
            <a:r>
              <a:rPr lang="pl-PL" sz="1400" b="1" dirty="0" err="1">
                <a:latin typeface="Poppins" panose="00000500000000000000" pitchFamily="50" charset="-18"/>
                <a:cs typeface="Poppins" panose="00000500000000000000" pitchFamily="50" charset="-18"/>
              </a:rPr>
              <a:t>suspended</a:t>
            </a:r>
            <a:r>
              <a:rPr lang="pl-PL" sz="1400" b="1" dirty="0">
                <a:latin typeface="Poppins" panose="00000500000000000000" pitchFamily="50" charset="-18"/>
                <a:cs typeface="Poppins" panose="00000500000000000000" pitchFamily="50" charset="-18"/>
              </a:rPr>
              <a:t> </a:t>
            </a:r>
            <a:r>
              <a:rPr lang="pl-PL" sz="1400" b="1" dirty="0" err="1">
                <a:latin typeface="Poppins" panose="00000500000000000000" pitchFamily="50" charset="-18"/>
                <a:cs typeface="Poppins" panose="00000500000000000000" pitchFamily="50" charset="-18"/>
              </a:rPr>
              <a:t>ceiling</a:t>
            </a:r>
            <a:endParaRPr lang="pl-PL" sz="1400" b="1" dirty="0">
              <a:latin typeface="Poppins" panose="00000500000000000000" pitchFamily="50" charset="-18"/>
              <a:cs typeface="Poppins" panose="00000500000000000000" pitchFamily="50" charset="-18"/>
            </a:endParaRPr>
          </a:p>
          <a:p>
            <a:pPr>
              <a:spcBef>
                <a:spcPts val="600"/>
              </a:spcBef>
              <a:spcAft>
                <a:spcPts val="600"/>
              </a:spcAft>
            </a:pP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ceiling</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air</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intake</a:t>
            </a: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required</a:t>
            </a:r>
            <a:endParaRPr lang="pl-PL" sz="1400" dirty="0">
              <a:latin typeface="Poppins" panose="00000500000000000000" pitchFamily="50" charset="-18"/>
              <a:cs typeface="Poppins" panose="00000500000000000000" pitchFamily="50" charset="-18"/>
            </a:endParaRPr>
          </a:p>
          <a:p>
            <a:pPr>
              <a:spcBef>
                <a:spcPts val="600"/>
              </a:spcBef>
              <a:spcAft>
                <a:spcPts val="600"/>
              </a:spcAft>
            </a:pPr>
            <a:endParaRPr lang="pl-PL" sz="1400" dirty="0">
              <a:latin typeface="Poppins" panose="00000500000000000000" pitchFamily="50" charset="-18"/>
              <a:cs typeface="Poppins" panose="00000500000000000000" pitchFamily="50" charset="-18"/>
            </a:endParaRPr>
          </a:p>
        </p:txBody>
      </p:sp>
    </p:spTree>
    <p:extLst>
      <p:ext uri="{BB962C8B-B14F-4D97-AF65-F5344CB8AC3E}">
        <p14:creationId xmlns:p14="http://schemas.microsoft.com/office/powerpoint/2010/main" val="1053096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438214"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Installation </a:t>
            </a:r>
          </a:p>
          <a:p>
            <a:r>
              <a:rPr lang="pl-PL" sz="1600" b="1" dirty="0" err="1">
                <a:latin typeface="Poppins" panose="00000500000000000000" pitchFamily="50" charset="-18"/>
                <a:cs typeface="Poppins" panose="00000500000000000000" pitchFamily="50" charset="-18"/>
              </a:rPr>
              <a:t>options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8" name="Obraz 7" descr="braz zawierający mikrofalówka, piekarnik&#10;&#10;Opis wygenerowany automatycznie">
            <a:extLst>
              <a:ext uri="{FF2B5EF4-FFF2-40B4-BE49-F238E27FC236}">
                <a16:creationId xmlns:a16="http://schemas.microsoft.com/office/drawing/2014/main" id="{156473CC-1464-5ABA-94D8-B75525E0227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721" b="5137"/>
          <a:stretch/>
        </p:blipFill>
        <p:spPr bwMode="auto">
          <a:xfrm>
            <a:off x="4429029" y="1109551"/>
            <a:ext cx="7556360" cy="5012955"/>
          </a:xfrm>
          <a:prstGeom prst="rect">
            <a:avLst/>
          </a:prstGeom>
          <a:ln>
            <a:noFill/>
          </a:ln>
          <a:extLst>
            <a:ext uri="{53640926-AAD7-44D8-BBD7-CCE9431645EC}">
              <a14:shadowObscured xmlns:a14="http://schemas.microsoft.com/office/drawing/2010/main"/>
            </a:ext>
          </a:extLst>
        </p:spPr>
      </p:pic>
      <p:graphicFrame>
        <p:nvGraphicFramePr>
          <p:cNvPr id="10" name="Tabela 9">
            <a:extLst>
              <a:ext uri="{FF2B5EF4-FFF2-40B4-BE49-F238E27FC236}">
                <a16:creationId xmlns:a16="http://schemas.microsoft.com/office/drawing/2014/main" id="{000DDCB7-E55F-721F-04B2-2083B5F957D9}"/>
              </a:ext>
            </a:extLst>
          </p:cNvPr>
          <p:cNvGraphicFramePr>
            <a:graphicFrameLocks noGrp="1"/>
          </p:cNvGraphicFramePr>
          <p:nvPr>
            <p:extLst>
              <p:ext uri="{D42A27DB-BD31-4B8C-83A1-F6EECF244321}">
                <p14:modId xmlns:p14="http://schemas.microsoft.com/office/powerpoint/2010/main" val="1803520115"/>
              </p:ext>
            </p:extLst>
          </p:nvPr>
        </p:nvGraphicFramePr>
        <p:xfrm>
          <a:off x="717959" y="4319451"/>
          <a:ext cx="3582736" cy="1356072"/>
        </p:xfrm>
        <a:graphic>
          <a:graphicData uri="http://schemas.openxmlformats.org/drawingml/2006/table">
            <a:tbl>
              <a:tblPr firstRow="1" firstCol="1" bandRow="1">
                <a:tableStyleId>{2D5ABB26-0587-4C30-8999-92F81FD0307C}</a:tableStyleId>
              </a:tblPr>
              <a:tblGrid>
                <a:gridCol w="1923386">
                  <a:extLst>
                    <a:ext uri="{9D8B030D-6E8A-4147-A177-3AD203B41FA5}">
                      <a16:colId xmlns:a16="http://schemas.microsoft.com/office/drawing/2014/main" val="2417762763"/>
                    </a:ext>
                  </a:extLst>
                </a:gridCol>
                <a:gridCol w="1659350">
                  <a:extLst>
                    <a:ext uri="{9D8B030D-6E8A-4147-A177-3AD203B41FA5}">
                      <a16:colId xmlns:a16="http://schemas.microsoft.com/office/drawing/2014/main" val="2675784710"/>
                    </a:ext>
                  </a:extLst>
                </a:gridCol>
              </a:tblGrid>
              <a:tr h="132125">
                <a:tc>
                  <a:txBody>
                    <a:bodyPr/>
                    <a:lstStyle/>
                    <a:p>
                      <a:pPr marL="271463" indent="0" algn="ct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lnB w="12700" cap="flat" cmpd="sng" algn="ctr">
                      <a:solidFill>
                        <a:schemeClr val="tx1"/>
                      </a:solidFill>
                      <a:prstDash val="solid"/>
                      <a:round/>
                      <a:headEnd type="none" w="med" len="med"/>
                      <a:tailEnd type="none" w="med" len="med"/>
                    </a:lnB>
                  </a:tcPr>
                </a:tc>
                <a:tc>
                  <a:txBody>
                    <a:bodyPr/>
                    <a:lstStyle/>
                    <a:p>
                      <a:pPr marL="361950" indent="0" algn="ctr"/>
                      <a:r>
                        <a:rPr lang="pl-PL" sz="1200" dirty="0" err="1">
                          <a:solidFill>
                            <a:schemeClr val="tx1"/>
                          </a:solidFill>
                          <a:effectLst/>
                          <a:latin typeface="Poppins" panose="00000500000000000000" pitchFamily="50" charset="-18"/>
                          <a:cs typeface="Poppins" panose="00000500000000000000" pitchFamily="50" charset="-18"/>
                        </a:rPr>
                        <a:t>Dimension</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9192065"/>
                  </a:ext>
                </a:extLst>
              </a:tr>
              <a:tr h="291332">
                <a:tc>
                  <a:txBody>
                    <a:bodyPr/>
                    <a:lstStyle/>
                    <a:p>
                      <a:pPr marL="90488" indent="90488" algn="ctr"/>
                      <a:r>
                        <a:rPr lang="pl-PL" sz="1200" dirty="0">
                          <a:solidFill>
                            <a:schemeClr val="tx1"/>
                          </a:solidFill>
                          <a:effectLst/>
                          <a:latin typeface="Poppins" panose="00000500000000000000" pitchFamily="50" charset="-18"/>
                          <a:cs typeface="Poppins" panose="00000500000000000000" pitchFamily="50" charset="-18"/>
                        </a:rPr>
                        <a:t>A</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49263" indent="-87313" algn="ctr"/>
                      <a:r>
                        <a:rPr lang="pl-PL" sz="1200" dirty="0">
                          <a:solidFill>
                            <a:schemeClr val="tx1"/>
                          </a:solidFill>
                          <a:effectLst/>
                          <a:latin typeface="Poppins" panose="00000500000000000000" pitchFamily="50" charset="-18"/>
                          <a:cs typeface="Poppins" panose="00000500000000000000" pitchFamily="50" charset="-18"/>
                        </a:rPr>
                        <a:t>min. 1 m</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1701350"/>
                  </a:ext>
                </a:extLst>
              </a:tr>
              <a:tr h="279826">
                <a:tc>
                  <a:txBody>
                    <a:bodyPr/>
                    <a:lstStyle/>
                    <a:p>
                      <a:pPr marL="449263" indent="-268288" algn="ctr"/>
                      <a:r>
                        <a:rPr lang="pl-PL" sz="1200" dirty="0">
                          <a:solidFill>
                            <a:schemeClr val="tx1"/>
                          </a:solidFill>
                          <a:effectLst/>
                          <a:latin typeface="Poppins" panose="00000500000000000000" pitchFamily="50" charset="-18"/>
                          <a:cs typeface="Poppins" panose="00000500000000000000" pitchFamily="50" charset="-18"/>
                        </a:rPr>
                        <a:t>B</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49263" indent="-177800" algn="ctr"/>
                      <a:r>
                        <a:rPr lang="pl-PL" sz="1200" dirty="0">
                          <a:solidFill>
                            <a:schemeClr val="tx1"/>
                          </a:solidFill>
                          <a:effectLst/>
                          <a:latin typeface="Poppins" panose="00000500000000000000" pitchFamily="50" charset="-18"/>
                          <a:cs typeface="Poppins" panose="00000500000000000000" pitchFamily="50" charset="-18"/>
                        </a:rPr>
                        <a:t>min. 15 cm</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9267885"/>
                  </a:ext>
                </a:extLst>
              </a:tr>
              <a:tr h="289761">
                <a:tc>
                  <a:txBody>
                    <a:bodyPr/>
                    <a:lstStyle/>
                    <a:p>
                      <a:pPr marL="90488" indent="90488" algn="ctr"/>
                      <a:r>
                        <a:rPr lang="pl-PL" sz="1200" dirty="0">
                          <a:solidFill>
                            <a:schemeClr val="tx1"/>
                          </a:solidFill>
                          <a:effectLst/>
                          <a:latin typeface="Poppins" panose="00000500000000000000" pitchFamily="50" charset="-18"/>
                          <a:cs typeface="Poppins" panose="00000500000000000000" pitchFamily="50" charset="-18"/>
                        </a:rPr>
                        <a:t>C</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49263" indent="-87313" algn="ctr"/>
                      <a:r>
                        <a:rPr lang="pl-PL" sz="1200" dirty="0">
                          <a:solidFill>
                            <a:schemeClr val="tx1"/>
                          </a:solidFill>
                          <a:effectLst/>
                          <a:latin typeface="Poppins" panose="00000500000000000000" pitchFamily="50" charset="-18"/>
                          <a:cs typeface="Poppins" panose="00000500000000000000" pitchFamily="50" charset="-18"/>
                        </a:rPr>
                        <a:t>min. 2 m</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4431300"/>
                  </a:ext>
                </a:extLst>
              </a:tr>
              <a:tr h="266553">
                <a:tc>
                  <a:txBody>
                    <a:bodyPr/>
                    <a:lstStyle/>
                    <a:p>
                      <a:pPr marL="449263" indent="-268288" algn="ctr"/>
                      <a:r>
                        <a:rPr lang="pl-PL" sz="1200" dirty="0">
                          <a:solidFill>
                            <a:schemeClr val="tx1"/>
                          </a:solidFill>
                          <a:effectLst/>
                          <a:latin typeface="Poppins" panose="00000500000000000000" pitchFamily="50" charset="-18"/>
                          <a:cs typeface="Poppins" panose="00000500000000000000" pitchFamily="50" charset="-18"/>
                        </a:rPr>
                        <a:t>D</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49263" indent="-177800" algn="ctr"/>
                      <a:r>
                        <a:rPr lang="pl-PL" sz="1200" dirty="0">
                          <a:solidFill>
                            <a:schemeClr val="tx1"/>
                          </a:solidFill>
                          <a:effectLst/>
                          <a:latin typeface="Poppins" panose="00000500000000000000" pitchFamily="50" charset="-18"/>
                          <a:cs typeface="Poppins" panose="00000500000000000000" pitchFamily="50" charset="-18"/>
                        </a:rPr>
                        <a:t>max. 8 m*</a:t>
                      </a:r>
                      <a:endParaRPr lang="pl-PL" sz="1500" dirty="0">
                        <a:solidFill>
                          <a:schemeClr val="tx1"/>
                        </a:solidFill>
                        <a:effectLst/>
                        <a:latin typeface="Poppins" panose="00000500000000000000" pitchFamily="50" charset="-18"/>
                        <a:ea typeface="Calibri" panose="020F0502020204030204" pitchFamily="34" charset="0"/>
                        <a:cs typeface="Poppins" panose="00000500000000000000" pitchFamily="50" charset="-18"/>
                      </a:endParaRPr>
                    </a:p>
                  </a:txBody>
                  <a:tcPr marL="104641" marR="104641"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6422095"/>
                  </a:ext>
                </a:extLst>
              </a:tr>
            </a:tbl>
          </a:graphicData>
        </a:graphic>
      </p:graphicFrame>
      <p:sp>
        <p:nvSpPr>
          <p:cNvPr id="12" name="pole tekstowe 11">
            <a:extLst>
              <a:ext uri="{FF2B5EF4-FFF2-40B4-BE49-F238E27FC236}">
                <a16:creationId xmlns:a16="http://schemas.microsoft.com/office/drawing/2014/main" id="{CD5FEE4A-938B-F7B2-DC81-6E335AA6E43C}"/>
              </a:ext>
            </a:extLst>
          </p:cNvPr>
          <p:cNvSpPr txBox="1"/>
          <p:nvPr/>
        </p:nvSpPr>
        <p:spPr>
          <a:xfrm>
            <a:off x="607426" y="5759410"/>
            <a:ext cx="4234540" cy="294696"/>
          </a:xfrm>
          <a:prstGeom prst="rect">
            <a:avLst/>
          </a:prstGeom>
          <a:noFill/>
        </p:spPr>
        <p:txBody>
          <a:bodyPr wrap="square" rtlCol="0">
            <a:spAutoFit/>
          </a:bodyPr>
          <a:lstStyle/>
          <a:p>
            <a:pPr>
              <a:lnSpc>
                <a:spcPct val="115000"/>
              </a:lnSpc>
            </a:pPr>
            <a:r>
              <a:rPr lang="pl-PL" sz="1200" dirty="0">
                <a:solidFill>
                  <a:srgbClr val="000000"/>
                </a:solidFill>
                <a:effectLst/>
                <a:latin typeface="Poppins" panose="00000500000000000000" pitchFamily="2" charset="-18"/>
                <a:ea typeface="Times New Roman" panose="02020603050405020304" pitchFamily="18" charset="0"/>
                <a:cs typeface="Times New Roman" panose="02020603050405020304" pitchFamily="18" charset="0"/>
              </a:rPr>
              <a:t>*</a:t>
            </a:r>
            <a:r>
              <a:rPr lang="en-US" sz="1200" dirty="0">
                <a:solidFill>
                  <a:srgbClr val="000000"/>
                </a:solidFill>
                <a:effectLst/>
                <a:latin typeface="Poppins" panose="00000500000000000000" pitchFamily="2" charset="-18"/>
                <a:ea typeface="Times New Roman" panose="02020603050405020304" pitchFamily="18" charset="0"/>
                <a:cs typeface="Times New Roman" panose="02020603050405020304" pitchFamily="18" charset="0"/>
              </a:rPr>
              <a:t>depending on the operating mode of the device</a:t>
            </a:r>
            <a:endParaRPr lang="pl-PL" sz="1200" dirty="0">
              <a:solidFill>
                <a:srgbClr val="000000"/>
              </a:solidFill>
              <a:effectLst/>
              <a:latin typeface="Poppins" panose="00000500000000000000" pitchFamily="2" charset="-18"/>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397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DDBF43AE-DD4B-D573-D9AB-BEA8640A3C6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99" t="5841" r="4318" b="8470"/>
          <a:stretch/>
        </p:blipFill>
        <p:spPr bwMode="auto">
          <a:xfrm>
            <a:off x="3047786" y="1324388"/>
            <a:ext cx="6231456" cy="4329579"/>
          </a:xfrm>
          <a:prstGeom prst="rect">
            <a:avLst/>
          </a:prstGeom>
          <a:ln>
            <a:noFill/>
          </a:ln>
          <a:extLst>
            <a:ext uri="{53640926-AAD7-44D8-BBD7-CCE9431645EC}">
              <a14:shadowObscured xmlns:a14="http://schemas.microsoft.com/office/drawing/2010/main"/>
            </a:ext>
          </a:extLst>
        </p:spPr>
      </p:pic>
      <p:graphicFrame>
        <p:nvGraphicFramePr>
          <p:cNvPr id="5" name="Tabela 4">
            <a:extLst>
              <a:ext uri="{FF2B5EF4-FFF2-40B4-BE49-F238E27FC236}">
                <a16:creationId xmlns:a16="http://schemas.microsoft.com/office/drawing/2014/main" id="{AE345F78-3DAA-928F-F489-918D00F967EE}"/>
              </a:ext>
            </a:extLst>
          </p:cNvPr>
          <p:cNvGraphicFramePr>
            <a:graphicFrameLocks noGrp="1"/>
          </p:cNvGraphicFramePr>
          <p:nvPr>
            <p:extLst>
              <p:ext uri="{D42A27DB-BD31-4B8C-83A1-F6EECF244321}">
                <p14:modId xmlns:p14="http://schemas.microsoft.com/office/powerpoint/2010/main" val="2962969710"/>
              </p:ext>
            </p:extLst>
          </p:nvPr>
        </p:nvGraphicFramePr>
        <p:xfrm>
          <a:off x="967789" y="5195637"/>
          <a:ext cx="4159994" cy="916661"/>
        </p:xfrm>
        <a:graphic>
          <a:graphicData uri="http://schemas.openxmlformats.org/drawingml/2006/table">
            <a:tbl>
              <a:tblPr firstRow="1" firstCol="1" bandRow="1">
                <a:tableStyleId>{2D5ABB26-0587-4C30-8999-92F81FD0307C}</a:tableStyleId>
              </a:tblPr>
              <a:tblGrid>
                <a:gridCol w="1513239">
                  <a:extLst>
                    <a:ext uri="{9D8B030D-6E8A-4147-A177-3AD203B41FA5}">
                      <a16:colId xmlns:a16="http://schemas.microsoft.com/office/drawing/2014/main" val="2417762763"/>
                    </a:ext>
                  </a:extLst>
                </a:gridCol>
                <a:gridCol w="2646755">
                  <a:extLst>
                    <a:ext uri="{9D8B030D-6E8A-4147-A177-3AD203B41FA5}">
                      <a16:colId xmlns:a16="http://schemas.microsoft.com/office/drawing/2014/main" val="2675784710"/>
                    </a:ext>
                  </a:extLst>
                </a:gridCol>
              </a:tblGrid>
              <a:tr h="202129">
                <a:tc>
                  <a:txBody>
                    <a:bodyPr/>
                    <a:lstStyle/>
                    <a:p>
                      <a:pPr marL="449580" algn="ctr"/>
                      <a:r>
                        <a:rPr lang="pl-PL" sz="1200" dirty="0">
                          <a:solidFill>
                            <a:schemeClr val="tx1"/>
                          </a:solidFill>
                          <a:effectLst/>
                        </a:rPr>
                        <a:t>Oznaczenie</a:t>
                      </a:r>
                      <a:endParaRPr lang="pl-PL" sz="1500" dirty="0">
                        <a:solidFill>
                          <a:schemeClr val="tx1"/>
                        </a:solidFill>
                        <a:effectLst/>
                        <a:latin typeface="Poppins" panose="00000500000000000000" pitchFamily="2" charset="-18"/>
                        <a:ea typeface="Calibri" panose="020F0502020204030204" pitchFamily="34" charset="0"/>
                        <a:cs typeface="Times New Roman" panose="02020603050405020304" pitchFamily="18" charset="0"/>
                      </a:endParaRPr>
                    </a:p>
                  </a:txBody>
                  <a:tcPr marL="104641" marR="104641" marT="0" marB="0">
                    <a:lnB w="12700" cap="flat" cmpd="sng" algn="ctr">
                      <a:solidFill>
                        <a:schemeClr val="tx1"/>
                      </a:solidFill>
                      <a:prstDash val="solid"/>
                      <a:round/>
                      <a:headEnd type="none" w="med" len="med"/>
                      <a:tailEnd type="none" w="med" len="med"/>
                    </a:lnB>
                  </a:tcPr>
                </a:tc>
                <a:tc>
                  <a:txBody>
                    <a:bodyPr/>
                    <a:lstStyle/>
                    <a:p>
                      <a:pPr marL="449580" algn="ctr"/>
                      <a:r>
                        <a:rPr lang="pl-PL" sz="1200" dirty="0">
                          <a:solidFill>
                            <a:schemeClr val="tx1"/>
                          </a:solidFill>
                          <a:effectLst/>
                        </a:rPr>
                        <a:t>Wymiar</a:t>
                      </a:r>
                      <a:endParaRPr lang="pl-PL" sz="1500" dirty="0">
                        <a:solidFill>
                          <a:schemeClr val="tx1"/>
                        </a:solidFill>
                        <a:effectLst/>
                        <a:latin typeface="Poppins" panose="00000500000000000000" pitchFamily="2" charset="-18"/>
                        <a:ea typeface="Calibri" panose="020F0502020204030204" pitchFamily="34" charset="0"/>
                        <a:cs typeface="Times New Roman" panose="02020603050405020304" pitchFamily="18" charset="0"/>
                      </a:endParaRPr>
                    </a:p>
                  </a:txBody>
                  <a:tcPr marL="104641" marR="104641"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9192065"/>
                  </a:ext>
                </a:extLst>
              </a:tr>
              <a:tr h="230178">
                <a:tc>
                  <a:txBody>
                    <a:bodyPr/>
                    <a:lstStyle/>
                    <a:p>
                      <a:pPr marL="449580" algn="ctr"/>
                      <a:r>
                        <a:rPr lang="pl-PL" sz="1200" dirty="0">
                          <a:solidFill>
                            <a:schemeClr val="tx1"/>
                          </a:solidFill>
                          <a:effectLst/>
                        </a:rPr>
                        <a:t>A</a:t>
                      </a:r>
                      <a:endParaRPr lang="pl-PL" sz="1500" dirty="0">
                        <a:solidFill>
                          <a:schemeClr val="tx1"/>
                        </a:solidFill>
                        <a:effectLst/>
                        <a:latin typeface="Poppins" panose="00000500000000000000" pitchFamily="2" charset="-18"/>
                        <a:ea typeface="Calibri" panose="020F0502020204030204" pitchFamily="34" charset="0"/>
                        <a:cs typeface="Times New Roman" panose="02020603050405020304" pitchFamily="18" charset="0"/>
                      </a:endParaRPr>
                    </a:p>
                  </a:txBody>
                  <a:tcPr marL="104641" marR="104641"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49580" algn="ctr"/>
                      <a:r>
                        <a:rPr lang="pl-PL" sz="1200" dirty="0">
                          <a:effectLst/>
                        </a:rPr>
                        <a:t>548</a:t>
                      </a:r>
                      <a:endParaRPr lang="pl-PL" sz="1500" dirty="0">
                        <a:effectLst/>
                        <a:latin typeface="Poppins" panose="00000500000000000000" pitchFamily="2" charset="-18"/>
                        <a:ea typeface="Calibri" panose="020F0502020204030204" pitchFamily="34" charset="0"/>
                        <a:cs typeface="Times New Roman" panose="02020603050405020304" pitchFamily="18" charset="0"/>
                      </a:endParaRPr>
                    </a:p>
                  </a:txBody>
                  <a:tcPr marL="104641" marR="104641"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1701350"/>
                  </a:ext>
                </a:extLst>
              </a:tr>
              <a:tr h="242177">
                <a:tc>
                  <a:txBody>
                    <a:bodyPr/>
                    <a:lstStyle/>
                    <a:p>
                      <a:pPr marL="449580" algn="ctr"/>
                      <a:r>
                        <a:rPr lang="pl-PL" sz="1200" dirty="0">
                          <a:solidFill>
                            <a:schemeClr val="tx1"/>
                          </a:solidFill>
                          <a:effectLst/>
                        </a:rPr>
                        <a:t>B</a:t>
                      </a:r>
                      <a:endParaRPr lang="pl-PL" sz="1500" dirty="0">
                        <a:solidFill>
                          <a:schemeClr val="tx1"/>
                        </a:solidFill>
                        <a:effectLst/>
                        <a:latin typeface="Poppins" panose="00000500000000000000" pitchFamily="2" charset="-18"/>
                        <a:ea typeface="Calibri" panose="020F0502020204030204" pitchFamily="34" charset="0"/>
                        <a:cs typeface="Times New Roman" panose="02020603050405020304" pitchFamily="18" charset="0"/>
                      </a:endParaRPr>
                    </a:p>
                  </a:txBody>
                  <a:tcPr marL="104641" marR="104641"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49580" algn="ctr"/>
                      <a:r>
                        <a:rPr lang="pl-PL" sz="1200" dirty="0">
                          <a:effectLst/>
                        </a:rPr>
                        <a:t>296</a:t>
                      </a:r>
                      <a:endParaRPr lang="pl-PL" sz="1500" dirty="0">
                        <a:effectLst/>
                        <a:latin typeface="Poppins" panose="00000500000000000000" pitchFamily="2" charset="-18"/>
                        <a:ea typeface="Calibri" panose="020F0502020204030204" pitchFamily="34" charset="0"/>
                        <a:cs typeface="Times New Roman" panose="02020603050405020304" pitchFamily="18" charset="0"/>
                      </a:endParaRPr>
                    </a:p>
                  </a:txBody>
                  <a:tcPr marL="104641" marR="104641"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9267885"/>
                  </a:ext>
                </a:extLst>
              </a:tr>
              <a:tr h="242177">
                <a:tc>
                  <a:txBody>
                    <a:bodyPr/>
                    <a:lstStyle/>
                    <a:p>
                      <a:pPr marL="449580" algn="ctr"/>
                      <a:r>
                        <a:rPr lang="pl-PL" sz="1200" dirty="0">
                          <a:solidFill>
                            <a:schemeClr val="tx1"/>
                          </a:solidFill>
                          <a:effectLst/>
                        </a:rPr>
                        <a:t>C</a:t>
                      </a:r>
                      <a:endParaRPr lang="pl-PL" sz="1500" dirty="0">
                        <a:solidFill>
                          <a:schemeClr val="tx1"/>
                        </a:solidFill>
                        <a:effectLst/>
                        <a:latin typeface="Poppins" panose="00000500000000000000" pitchFamily="2" charset="-18"/>
                        <a:ea typeface="Calibri" panose="020F0502020204030204" pitchFamily="34" charset="0"/>
                        <a:cs typeface="Times New Roman" panose="02020603050405020304" pitchFamily="18" charset="0"/>
                      </a:endParaRPr>
                    </a:p>
                  </a:txBody>
                  <a:tcPr marL="104641" marR="104641" marT="0" marB="0" anchor="b">
                    <a:lnT w="12700" cap="flat" cmpd="sng" algn="ctr">
                      <a:solidFill>
                        <a:schemeClr val="tx1"/>
                      </a:solidFill>
                      <a:prstDash val="solid"/>
                      <a:round/>
                      <a:headEnd type="none" w="med" len="med"/>
                      <a:tailEnd type="none" w="med" len="med"/>
                    </a:lnT>
                  </a:tcPr>
                </a:tc>
                <a:tc>
                  <a:txBody>
                    <a:bodyPr/>
                    <a:lstStyle/>
                    <a:p>
                      <a:pPr marL="449580" algn="ctr"/>
                      <a:r>
                        <a:rPr lang="pl-PL" sz="1200" dirty="0">
                          <a:effectLst/>
                        </a:rPr>
                        <a:t>1140</a:t>
                      </a:r>
                      <a:endParaRPr lang="pl-PL" sz="1500" dirty="0">
                        <a:effectLst/>
                        <a:latin typeface="Poppins" panose="00000500000000000000" pitchFamily="2" charset="-18"/>
                        <a:ea typeface="Calibri" panose="020F0502020204030204" pitchFamily="34" charset="0"/>
                        <a:cs typeface="Times New Roman" panose="02020603050405020304" pitchFamily="18" charset="0"/>
                      </a:endParaRPr>
                    </a:p>
                  </a:txBody>
                  <a:tcPr marL="104641" marR="104641" marT="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74431300"/>
                  </a:ext>
                </a:extLst>
              </a:tr>
            </a:tbl>
          </a:graphicData>
        </a:graphic>
      </p:graphicFrame>
      <p:sp>
        <p:nvSpPr>
          <p:cNvPr id="2" name="Prostokąt 1">
            <a:extLst>
              <a:ext uri="{FF2B5EF4-FFF2-40B4-BE49-F238E27FC236}">
                <a16:creationId xmlns:a16="http://schemas.microsoft.com/office/drawing/2014/main"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5278857D-1A78-94AC-D7E6-8F05BCE9A660}"/>
              </a:ext>
            </a:extLst>
          </p:cNvPr>
          <p:cNvSpPr txBox="1"/>
          <p:nvPr/>
        </p:nvSpPr>
        <p:spPr>
          <a:xfrm>
            <a:off x="830509" y="1204032"/>
            <a:ext cx="1438214"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Installation </a:t>
            </a:r>
          </a:p>
          <a:p>
            <a:r>
              <a:rPr lang="pl-PL" sz="1600" b="1" dirty="0" err="1">
                <a:latin typeface="Poppins" panose="00000500000000000000" pitchFamily="50" charset="-18"/>
                <a:cs typeface="Poppins" panose="00000500000000000000" pitchFamily="50" charset="-18"/>
              </a:rPr>
              <a:t>options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id="{EEF02C57-5E84-2639-69C9-D566D2802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Tree>
    <p:extLst>
      <p:ext uri="{BB962C8B-B14F-4D97-AF65-F5344CB8AC3E}">
        <p14:creationId xmlns:p14="http://schemas.microsoft.com/office/powerpoint/2010/main" val="2699501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raz 11">
            <a:extLst>
              <a:ext uri="{FF2B5EF4-FFF2-40B4-BE49-F238E27FC236}">
                <a16:creationId xmlns:a16="http://schemas.microsoft.com/office/drawing/2014/main" id="{AA9900EB-2E25-8389-B510-ECF13BD4AA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789" y="2196418"/>
            <a:ext cx="4062575" cy="2872776"/>
          </a:xfrm>
          <a:prstGeom prst="rect">
            <a:avLst/>
          </a:prstGeom>
        </p:spPr>
      </p:pic>
      <p:pic>
        <p:nvPicPr>
          <p:cNvPr id="2" name="Obraz 1">
            <a:extLst>
              <a:ext uri="{FF2B5EF4-FFF2-40B4-BE49-F238E27FC236}">
                <a16:creationId xmlns:a16="http://schemas.microsoft.com/office/drawing/2014/main" id="{FD775D85-18EC-EB5F-E597-0BAF24DCC38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63433" y="442745"/>
            <a:ext cx="1881009" cy="420505"/>
          </a:xfrm>
          <a:prstGeom prst="rect">
            <a:avLst/>
          </a:prstGeom>
        </p:spPr>
      </p:pic>
      <p:sp>
        <p:nvSpPr>
          <p:cNvPr id="3" name="Prostokąt 2">
            <a:extLst>
              <a:ext uri="{FF2B5EF4-FFF2-40B4-BE49-F238E27FC236}">
                <a16:creationId xmlns:a16="http://schemas.microsoft.com/office/drawing/2014/main" id="{63A6A405-74E7-216C-5507-9F3A28259E74}"/>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a:extLst>
              <a:ext uri="{FF2B5EF4-FFF2-40B4-BE49-F238E27FC236}">
                <a16:creationId xmlns:a16="http://schemas.microsoft.com/office/drawing/2014/main" id="{A5D8BB89-C471-3834-A7C3-49A926B0D9E2}"/>
              </a:ext>
            </a:extLst>
          </p:cNvPr>
          <p:cNvSpPr txBox="1"/>
          <p:nvPr/>
        </p:nvSpPr>
        <p:spPr>
          <a:xfrm>
            <a:off x="830509" y="1204032"/>
            <a:ext cx="2839239"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Power </a:t>
            </a:r>
            <a:r>
              <a:rPr lang="pl-PL" sz="1600" b="1" dirty="0" err="1">
                <a:latin typeface="Poppins" panose="00000500000000000000" pitchFamily="50" charset="-18"/>
                <a:cs typeface="Poppins" panose="00000500000000000000" pitchFamily="50" charset="-18"/>
              </a:rPr>
              <a:t>supply</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connection</a:t>
            </a:r>
            <a:br>
              <a:rPr lang="pl-PL" sz="1600" b="1" dirty="0">
                <a:latin typeface="Poppins" panose="00000500000000000000" pitchFamily="50" charset="-18"/>
                <a:cs typeface="Poppins" panose="00000500000000000000" pitchFamily="50" charset="-18"/>
              </a:rPr>
            </a:br>
            <a:endParaRPr lang="pl-PL" sz="1600" b="1" dirty="0">
              <a:latin typeface="Poppins" panose="00000500000000000000" pitchFamily="50" charset="-18"/>
              <a:cs typeface="Poppins" panose="00000500000000000000" pitchFamily="50" charset="-18"/>
            </a:endParaRPr>
          </a:p>
        </p:txBody>
      </p:sp>
      <p:pic>
        <p:nvPicPr>
          <p:cNvPr id="11" name="Obraz 10">
            <a:extLst>
              <a:ext uri="{FF2B5EF4-FFF2-40B4-BE49-F238E27FC236}">
                <a16:creationId xmlns:a16="http://schemas.microsoft.com/office/drawing/2014/main" id="{E223C92E-8DA5-1A23-9E51-4B3108809E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24" name="Obraz 23" descr="Obraz zawierający tekst, sprzęt elektroniczny&#10;&#10;Opis wygenerowany automatycznie">
            <a:extLst>
              <a:ext uri="{FF2B5EF4-FFF2-40B4-BE49-F238E27FC236}">
                <a16:creationId xmlns:a16="http://schemas.microsoft.com/office/drawing/2014/main" id="{304BF939-FFFD-5BD7-41EB-E1AA20FB3540}"/>
              </a:ext>
            </a:extLst>
          </p:cNvPr>
          <p:cNvPicPr>
            <a:picLocks noChangeAspect="1"/>
          </p:cNvPicPr>
          <p:nvPr/>
        </p:nvPicPr>
        <p:blipFill rotWithShape="1">
          <a:blip r:embed="rId6">
            <a:extLst>
              <a:ext uri="{28A0092B-C50C-407E-A947-70E740481C1C}">
                <a14:useLocalDpi xmlns:a14="http://schemas.microsoft.com/office/drawing/2010/main" val="0"/>
              </a:ext>
            </a:extLst>
          </a:blip>
          <a:srcRect t="38351"/>
          <a:stretch/>
        </p:blipFill>
        <p:spPr>
          <a:xfrm>
            <a:off x="5809104" y="1437696"/>
            <a:ext cx="4984787" cy="4673412"/>
          </a:xfrm>
          <a:prstGeom prst="rect">
            <a:avLst/>
          </a:prstGeom>
        </p:spPr>
      </p:pic>
    </p:spTree>
    <p:extLst>
      <p:ext uri="{BB962C8B-B14F-4D97-AF65-F5344CB8AC3E}">
        <p14:creationId xmlns:p14="http://schemas.microsoft.com/office/powerpoint/2010/main" val="173991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raz 11">
            <a:extLst>
              <a:ext uri="{FF2B5EF4-FFF2-40B4-BE49-F238E27FC236}">
                <a16:creationId xmlns:a16="http://schemas.microsoft.com/office/drawing/2014/main" id="{A4B58A9D-C56B-1254-B4AD-2E09E6A908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439400" cy="5873496"/>
          </a:xfrm>
          <a:prstGeom prst="rect">
            <a:avLst/>
          </a:prstGeom>
        </p:spPr>
      </p:pic>
      <p:sp>
        <p:nvSpPr>
          <p:cNvPr id="6" name="Prostokąt 5">
            <a:extLst>
              <a:ext uri="{FF2B5EF4-FFF2-40B4-BE49-F238E27FC236}">
                <a16:creationId xmlns:a16="http://schemas.microsoft.com/office/drawing/2014/main" id="{CFD523D3-23EA-80AE-8CAE-8DE8F73A67A7}"/>
              </a:ext>
            </a:extLst>
          </p:cNvPr>
          <p:cNvSpPr/>
          <p:nvPr/>
        </p:nvSpPr>
        <p:spPr>
          <a:xfrm>
            <a:off x="1752600" y="3552825"/>
            <a:ext cx="809420" cy="2601036"/>
          </a:xfrm>
          <a:prstGeom prst="rect">
            <a:avLst/>
          </a:prstGeom>
          <a:solidFill>
            <a:srgbClr val="AFD2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D0C8C73E-6DD4-6354-5DC0-C368CE95D3A9}"/>
              </a:ext>
            </a:extLst>
          </p:cNvPr>
          <p:cNvSpPr txBox="1"/>
          <p:nvPr/>
        </p:nvSpPr>
        <p:spPr>
          <a:xfrm>
            <a:off x="2096150" y="4853343"/>
            <a:ext cx="4192173" cy="523220"/>
          </a:xfrm>
          <a:prstGeom prst="rect">
            <a:avLst/>
          </a:prstGeom>
          <a:noFill/>
        </p:spPr>
        <p:txBody>
          <a:bodyPr wrap="none" rtlCol="0">
            <a:spAutoFit/>
          </a:bodyPr>
          <a:lstStyle/>
          <a:p>
            <a:r>
              <a:rPr lang="pl-PL" sz="2800" b="1" dirty="0">
                <a:latin typeface="Poppins" panose="00000500000000000000" pitchFamily="50" charset="-18"/>
                <a:cs typeface="Poppins" panose="00000500000000000000" pitchFamily="50" charset="-18"/>
              </a:rPr>
              <a:t>Controlling of the unit</a:t>
            </a:r>
          </a:p>
        </p:txBody>
      </p:sp>
      <p:pic>
        <p:nvPicPr>
          <p:cNvPr id="8" name="Obraz 7">
            <a:extLst>
              <a:ext uri="{FF2B5EF4-FFF2-40B4-BE49-F238E27FC236}">
                <a16:creationId xmlns:a16="http://schemas.microsoft.com/office/drawing/2014/main" id="{358E9570-9C63-B325-911D-C8D0BEF91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spTree>
    <p:extLst>
      <p:ext uri="{BB962C8B-B14F-4D97-AF65-F5344CB8AC3E}">
        <p14:creationId xmlns:p14="http://schemas.microsoft.com/office/powerpoint/2010/main" val="4150446659"/>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2916</TotalTime>
  <Words>1016</Words>
  <Application>Microsoft Office PowerPoint</Application>
  <PresentationFormat>Panoramiczny</PresentationFormat>
  <Paragraphs>154</Paragraphs>
  <Slides>25</Slides>
  <Notes>9</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25</vt:i4>
      </vt:variant>
    </vt:vector>
  </HeadingPairs>
  <TitlesOfParts>
    <vt:vector size="30" baseType="lpstr">
      <vt:lpstr>Arial</vt:lpstr>
      <vt:lpstr>Calibri</vt:lpstr>
      <vt:lpstr>Calibri Light</vt:lpstr>
      <vt:lpstr>Poppins</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Małgorzata Śpionek</dc:creator>
  <cp:lastModifiedBy>Alina Jakusz-Gostomska</cp:lastModifiedBy>
  <cp:revision>27</cp:revision>
  <dcterms:created xsi:type="dcterms:W3CDTF">2023-03-05T22:06:14Z</dcterms:created>
  <dcterms:modified xsi:type="dcterms:W3CDTF">2023-09-08T06:54:04Z</dcterms:modified>
</cp:coreProperties>
</file>